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6D_2C89B8AF.xml" ContentType="application/vnd.ms-powerpoint.comments+xml"/>
  <Override PartName="/ppt/comments/modernComment_176_56C3A0EE.xml" ContentType="application/vnd.ms-powerpoint.comments+xml"/>
  <Override PartName="/ppt/comments/modernComment_16E_C9A9BA1E.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9"/>
  </p:notesMasterIdLst>
  <p:sldIdLst>
    <p:sldId id="345" r:id="rId2"/>
    <p:sldId id="372" r:id="rId3"/>
    <p:sldId id="325" r:id="rId4"/>
    <p:sldId id="327" r:id="rId5"/>
    <p:sldId id="357" r:id="rId6"/>
    <p:sldId id="350" r:id="rId7"/>
    <p:sldId id="388" r:id="rId8"/>
    <p:sldId id="361" r:id="rId9"/>
    <p:sldId id="359" r:id="rId10"/>
    <p:sldId id="358" r:id="rId11"/>
    <p:sldId id="390" r:id="rId12"/>
    <p:sldId id="364" r:id="rId13"/>
    <p:sldId id="373" r:id="rId14"/>
    <p:sldId id="365" r:id="rId15"/>
    <p:sldId id="374" r:id="rId16"/>
    <p:sldId id="366" r:id="rId17"/>
    <p:sldId id="363" r:id="rId18"/>
    <p:sldId id="391" r:id="rId19"/>
    <p:sldId id="329" r:id="rId20"/>
    <p:sldId id="331" r:id="rId21"/>
    <p:sldId id="392" r:id="rId22"/>
    <p:sldId id="354" r:id="rId23"/>
    <p:sldId id="384" r:id="rId24"/>
    <p:sldId id="378" r:id="rId25"/>
    <p:sldId id="276" r:id="rId26"/>
    <p:sldId id="278" r:id="rId27"/>
    <p:sldId id="393" r:id="rId28"/>
  </p:sldIdLst>
  <p:sldSz cx="12192000" cy="6858000"/>
  <p:notesSz cx="6858000" cy="9144000"/>
  <p:embeddedFontLst>
    <p:embeddedFont>
      <p:font typeface="Book Antiqua" panose="02040602050305030304" pitchFamily="18"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Montserrat Medium" panose="00000600000000000000"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E584B-C305-04F3-FCDF-D3A69BE02BC9}" name="Craig Smith" initials="CS" userId="cfac0c3f0d1768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0801E9-75C9-4394-B1A1-DCC165E83CB9}">
  <a:tblStyle styleId="{B60801E9-75C9-4394-B1A1-DCC165E83C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1F7CD4-52C0-43E5-8C91-B9B7878EDD5D}" styleName="Table_1">
    <a:wholeTbl>
      <a:tcTxStyle b="off" i="off">
        <a:font>
          <a:latin typeface="Book Antiqua"/>
          <a:ea typeface="Book Antiqua"/>
          <a:cs typeface="Book Antiqua"/>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EEFEE"/>
          </a:solidFill>
        </a:fill>
      </a:tcStyle>
    </a:wholeTbl>
    <a:band1H>
      <a:tcTxStyle/>
      <a:tcStyle>
        <a:tcBdr/>
        <a:fill>
          <a:solidFill>
            <a:srgbClr val="DCDDDB"/>
          </a:solidFill>
        </a:fill>
      </a:tcStyle>
    </a:band1H>
    <a:band2H>
      <a:tcTxStyle/>
      <a:tcStyle>
        <a:tcBdr/>
      </a:tcStyle>
    </a:band2H>
    <a:band1V>
      <a:tcTxStyle/>
      <a:tcStyle>
        <a:tcBdr/>
        <a:fill>
          <a:solidFill>
            <a:srgbClr val="DCDDDB"/>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EEFEE"/>
          </a:solidFill>
        </a:fill>
      </a:tcStyle>
    </a:lastRow>
    <a:seCell>
      <a:tcTxStyle/>
      <a:tcStyle>
        <a:tcBdr/>
      </a:tcStyle>
    </a:seCell>
    <a:swCell>
      <a:tcTxStyle/>
      <a:tcStyle>
        <a:tcBdr/>
      </a:tcStyle>
    </a:swCell>
    <a:firstRow>
      <a:tcTxStyle b="on" i="off"/>
      <a:tcStyle>
        <a:tcBdr/>
        <a:fill>
          <a:solidFill>
            <a:srgbClr val="EEEFEE"/>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96" autoAdjust="0"/>
  </p:normalViewPr>
  <p:slideViewPr>
    <p:cSldViewPr snapToGrid="0">
      <p:cViewPr varScale="1">
        <p:scale>
          <a:sx n="109" d="100"/>
          <a:sy n="109" d="100"/>
        </p:scale>
        <p:origin x="274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omments/modernComment_16D_2C89B8AF.xml><?xml version="1.0" encoding="utf-8"?>
<p188:cmLst xmlns:a="http://schemas.openxmlformats.org/drawingml/2006/main" xmlns:r="http://schemas.openxmlformats.org/officeDocument/2006/relationships" xmlns:p188="http://schemas.microsoft.com/office/powerpoint/2018/8/main">
  <p188:cm id="{B5BFB20A-7D11-4AB9-802B-6C236578CC42}" authorId="{476E584B-C305-04F3-FCDF-D3A69BE02BC9}" created="2024-09-17T13:53:21.455">
    <ac:deMkLst xmlns:ac="http://schemas.microsoft.com/office/drawing/2013/main/command">
      <pc:docMk xmlns:pc="http://schemas.microsoft.com/office/powerpoint/2013/main/command"/>
      <pc:sldMk xmlns:pc="http://schemas.microsoft.com/office/powerpoint/2013/main/command" cId="4225376318" sldId="350"/>
      <ac:picMk id="1026" creationId="{D3F6E440-DAC5-FF79-62DB-D2D620896C7E}"/>
    </ac:deMkLst>
    <p188:txBody>
      <a:bodyPr/>
      <a:lstStyle/>
      <a:p>
        <a:r>
          <a:rPr lang="en-US"/>
          <a:t>I realize this graphic is too small to see, but the idea is that this is just a preview for the upcoming slides.</a:t>
        </a:r>
      </a:p>
    </p188:txBody>
  </p188:cm>
</p188:cmLst>
</file>

<file path=ppt/comments/modernComment_16E_C9A9BA1E.xml><?xml version="1.0" encoding="utf-8"?>
<p188:cmLst xmlns:a="http://schemas.openxmlformats.org/drawingml/2006/main" xmlns:r="http://schemas.openxmlformats.org/officeDocument/2006/relationships" xmlns:p188="http://schemas.microsoft.com/office/powerpoint/2018/8/main">
  <p188:cm id="{B5BFB20A-7D11-4AB9-802B-6C236578CC42}" authorId="{476E584B-C305-04F3-FCDF-D3A69BE02BC9}" created="2024-09-17T13:53:21.455">
    <ac:deMkLst xmlns:ac="http://schemas.microsoft.com/office/drawing/2013/main/command">
      <pc:docMk xmlns:pc="http://schemas.microsoft.com/office/powerpoint/2013/main/command"/>
      <pc:sldMk xmlns:pc="http://schemas.microsoft.com/office/powerpoint/2013/main/command" cId="4225376318" sldId="350"/>
      <ac:picMk id="1026" creationId="{D3F6E440-DAC5-FF79-62DB-D2D620896C7E}"/>
    </ac:deMkLst>
    <p188:txBody>
      <a:bodyPr/>
      <a:lstStyle/>
      <a:p>
        <a:r>
          <a:rPr lang="en-US"/>
          <a:t>I realize this graphic is too small to see, but the idea is that this is just a preview for the upcoming slides.</a:t>
        </a:r>
      </a:p>
    </p188:txBody>
  </p188:cm>
</p188:cmLst>
</file>

<file path=ppt/comments/modernComment_176_56C3A0EE.xml><?xml version="1.0" encoding="utf-8"?>
<p188:cmLst xmlns:a="http://schemas.openxmlformats.org/drawingml/2006/main" xmlns:r="http://schemas.openxmlformats.org/officeDocument/2006/relationships" xmlns:p188="http://schemas.microsoft.com/office/powerpoint/2018/8/main">
  <p188:cm id="{B5BFB20A-7D11-4AB9-802B-6C236578CC42}" authorId="{476E584B-C305-04F3-FCDF-D3A69BE02BC9}" created="2024-09-17T13:53:21.455">
    <ac:deMkLst xmlns:ac="http://schemas.microsoft.com/office/drawing/2013/main/command">
      <pc:docMk xmlns:pc="http://schemas.microsoft.com/office/powerpoint/2013/main/command"/>
      <pc:sldMk xmlns:pc="http://schemas.microsoft.com/office/powerpoint/2013/main/command" cId="4225376318" sldId="350"/>
      <ac:picMk id="1026" creationId="{D3F6E440-DAC5-FF79-62DB-D2D620896C7E}"/>
    </ac:deMkLst>
    <p188:txBody>
      <a:bodyPr/>
      <a:lstStyle/>
      <a:p>
        <a:r>
          <a:rPr lang="en-US"/>
          <a:t>I realize this graphic is too small to see, but the idea is that this is just a preview for the upcoming slides.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EF8F0-4FFA-46BF-B289-9605EBA37E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6F5B0E-B8DA-46E4-9312-13CC89A5D695}">
      <dgm:prSet phldrT="[Text]" custT="1"/>
      <dgm:spPr>
        <a:solidFill>
          <a:srgbClr val="E0682C"/>
        </a:solidFill>
        <a:ln>
          <a:solidFill>
            <a:schemeClr val="bg2"/>
          </a:solidFill>
        </a:ln>
      </dgm:spPr>
      <dgm:t>
        <a:bodyPr/>
        <a:lstStyle/>
        <a:p>
          <a:r>
            <a:rPr lang="en-US" sz="1800" b="1" dirty="0">
              <a:latin typeface="Calibri" panose="020F0502020204030204" pitchFamily="34" charset="0"/>
              <a:cs typeface="Calibri" panose="020F0502020204030204" pitchFamily="34" charset="0"/>
            </a:rPr>
            <a:t>Learners</a:t>
          </a:r>
        </a:p>
      </dgm:t>
    </dgm:pt>
    <dgm:pt modelId="{D842893E-2A5D-4766-A2B1-F3D3D415B7A3}" type="parTrans" cxnId="{E41B54B7-5A0B-4470-992A-A5EC5937A32C}">
      <dgm:prSet/>
      <dgm:spPr/>
      <dgm:t>
        <a:bodyPr/>
        <a:lstStyle/>
        <a:p>
          <a:endParaRPr lang="en-US"/>
        </a:p>
      </dgm:t>
    </dgm:pt>
    <dgm:pt modelId="{3C4EA9C5-0C17-4270-BEC3-A5D9546F300B}" type="sibTrans" cxnId="{E41B54B7-5A0B-4470-992A-A5EC5937A32C}">
      <dgm:prSet/>
      <dgm:spPr/>
      <dgm:t>
        <a:bodyPr/>
        <a:lstStyle/>
        <a:p>
          <a:endParaRPr lang="en-US"/>
        </a:p>
      </dgm:t>
    </dgm:pt>
    <dgm:pt modelId="{47CB685C-9A7A-4E53-9B59-DBF491E04697}">
      <dgm:prSet phldrT="[Text]" custT="1"/>
      <dgm:spPr>
        <a:noFill/>
        <a:ln>
          <a:solidFill>
            <a:schemeClr val="bg2">
              <a:alpha val="90000"/>
            </a:schemeClr>
          </a:solidFill>
        </a:ln>
      </dgm:spPr>
      <dgm:t>
        <a:bodyPr/>
        <a:lstStyle/>
        <a:p>
          <a:pPr>
            <a:buFont typeface="Arial" panose="020B0604020202020204" pitchFamily="34" charset="0"/>
            <a:buChar char="•"/>
          </a:pPr>
          <a:r>
            <a:rPr lang="en-US" sz="1800" b="0" i="0" dirty="0">
              <a:solidFill>
                <a:srgbClr val="000000"/>
              </a:solidFill>
              <a:effectLst/>
              <a:latin typeface="Calibri" panose="020F0502020204030204" pitchFamily="34" charset="0"/>
              <a:cs typeface="Calibri" panose="020F0502020204030204" pitchFamily="34" charset="0"/>
            </a:rPr>
            <a:t>Have</a:t>
          </a:r>
          <a:r>
            <a:rPr lang="en-US" sz="1800" b="1" i="0" dirty="0">
              <a:solidFill>
                <a:srgbClr val="000000"/>
              </a:solidFill>
              <a:effectLst/>
              <a:latin typeface="Calibri" panose="020F0502020204030204" pitchFamily="34" charset="0"/>
              <a:cs typeface="Calibri" panose="020F0502020204030204" pitchFamily="34" charset="0"/>
            </a:rPr>
            <a:t> </a:t>
          </a:r>
          <a:r>
            <a:rPr lang="en-US" sz="1800" b="0" i="0" dirty="0">
              <a:solidFill>
                <a:srgbClr val="000000"/>
              </a:solidFill>
              <a:effectLst/>
              <a:latin typeface="Calibri" panose="020F0502020204030204" pitchFamily="34" charset="0"/>
              <a:cs typeface="Calibri" panose="020F0502020204030204" pitchFamily="34" charset="0"/>
            </a:rPr>
            <a:t>access to more personalized paths to living wage jobs</a:t>
          </a:r>
          <a:endParaRPr lang="en-US" sz="1800" dirty="0">
            <a:latin typeface="Calibri" panose="020F0502020204030204" pitchFamily="34" charset="0"/>
            <a:cs typeface="Calibri" panose="020F0502020204030204" pitchFamily="34" charset="0"/>
          </a:endParaRPr>
        </a:p>
      </dgm:t>
    </dgm:pt>
    <dgm:pt modelId="{CD3BBCE8-C6AD-415E-85F1-4DBD72D334D4}" type="parTrans" cxnId="{0FDA7427-D06D-4CAA-8748-40AE54202269}">
      <dgm:prSet/>
      <dgm:spPr/>
      <dgm:t>
        <a:bodyPr/>
        <a:lstStyle/>
        <a:p>
          <a:endParaRPr lang="en-US"/>
        </a:p>
      </dgm:t>
    </dgm:pt>
    <dgm:pt modelId="{BB27F332-33F9-4F93-8A15-50D662F66A93}" type="sibTrans" cxnId="{0FDA7427-D06D-4CAA-8748-40AE54202269}">
      <dgm:prSet/>
      <dgm:spPr/>
      <dgm:t>
        <a:bodyPr/>
        <a:lstStyle/>
        <a:p>
          <a:endParaRPr lang="en-US"/>
        </a:p>
      </dgm:t>
    </dgm:pt>
    <dgm:pt modelId="{E76A212E-072D-4D70-A4B1-EA6DAFFCFA51}">
      <dgm:prSet phldrT="[Text]" custT="1"/>
      <dgm:spPr>
        <a:solidFill>
          <a:srgbClr val="00AEC7"/>
        </a:solidFill>
        <a:ln>
          <a:solidFill>
            <a:schemeClr val="bg2"/>
          </a:solidFill>
        </a:ln>
      </dgm:spPr>
      <dgm:t>
        <a:bodyPr/>
        <a:lstStyle/>
        <a:p>
          <a:r>
            <a:rPr lang="en-US" sz="1800" b="1" dirty="0">
              <a:latin typeface="Calibri" panose="020F0502020204030204" pitchFamily="34" charset="0"/>
              <a:cs typeface="Calibri" panose="020F0502020204030204" pitchFamily="34" charset="0"/>
            </a:rPr>
            <a:t>CTE Educators</a:t>
          </a:r>
        </a:p>
      </dgm:t>
    </dgm:pt>
    <dgm:pt modelId="{248252E9-7D94-4995-8071-5605A4C89445}" type="parTrans" cxnId="{3E9D9A8B-242C-4640-942D-C2BA386E8D38}">
      <dgm:prSet/>
      <dgm:spPr/>
      <dgm:t>
        <a:bodyPr/>
        <a:lstStyle/>
        <a:p>
          <a:endParaRPr lang="en-US"/>
        </a:p>
      </dgm:t>
    </dgm:pt>
    <dgm:pt modelId="{D9A76049-578C-4F78-B9BC-E4FE84A56502}" type="sibTrans" cxnId="{3E9D9A8B-242C-4640-942D-C2BA386E8D38}">
      <dgm:prSet/>
      <dgm:spPr/>
      <dgm:t>
        <a:bodyPr/>
        <a:lstStyle/>
        <a:p>
          <a:endParaRPr lang="en-US"/>
        </a:p>
      </dgm:t>
    </dgm:pt>
    <dgm:pt modelId="{CF1AA5BC-F273-41A5-ABF9-24DAEBF9673C}">
      <dgm:prSet phldrT="[Text]" custT="1"/>
      <dgm:spPr>
        <a:solidFill>
          <a:schemeClr val="bg1">
            <a:alpha val="90000"/>
          </a:schemeClr>
        </a:solidFill>
        <a:ln>
          <a:solidFill>
            <a:schemeClr val="bg2"/>
          </a:solidFill>
        </a:ln>
      </dgm:spPr>
      <dgm:t>
        <a:bodyPr/>
        <a:lstStyle/>
        <a:p>
          <a:pPr>
            <a:buFont typeface="Wingdings" panose="05000000000000000000" pitchFamily="2" charset="2"/>
            <a:buChar char="§"/>
          </a:pPr>
          <a:r>
            <a:rPr lang="en-US" sz="1700" b="0" i="0" dirty="0">
              <a:solidFill>
                <a:srgbClr val="000000"/>
              </a:solidFill>
              <a:effectLst/>
              <a:latin typeface="Calibri" panose="020F0502020204030204" pitchFamily="34" charset="0"/>
              <a:cs typeface="Calibri" panose="020F0502020204030204" pitchFamily="34" charset="0"/>
            </a:rPr>
            <a:t>Can align, design, and deliver programs that better reflect the interdisciplinary nature of work and the clusters</a:t>
          </a:r>
          <a:endParaRPr lang="en-US" sz="1700" dirty="0">
            <a:latin typeface="Calibri" panose="020F0502020204030204" pitchFamily="34" charset="0"/>
            <a:cs typeface="Calibri" panose="020F0502020204030204" pitchFamily="34" charset="0"/>
          </a:endParaRPr>
        </a:p>
      </dgm:t>
    </dgm:pt>
    <dgm:pt modelId="{0450BF3E-0EB4-4DD7-840B-989C503309AE}" type="parTrans" cxnId="{54272BE9-3387-479B-886B-90BD3E8237DF}">
      <dgm:prSet/>
      <dgm:spPr/>
      <dgm:t>
        <a:bodyPr/>
        <a:lstStyle/>
        <a:p>
          <a:endParaRPr lang="en-US"/>
        </a:p>
      </dgm:t>
    </dgm:pt>
    <dgm:pt modelId="{978761D0-68FE-4862-A5FD-6707ACF6B1C3}" type="sibTrans" cxnId="{54272BE9-3387-479B-886B-90BD3E8237DF}">
      <dgm:prSet/>
      <dgm:spPr/>
      <dgm:t>
        <a:bodyPr/>
        <a:lstStyle/>
        <a:p>
          <a:endParaRPr lang="en-US"/>
        </a:p>
      </dgm:t>
    </dgm:pt>
    <dgm:pt modelId="{FAC71688-0F25-4251-97FA-1286F339BDAD}">
      <dgm:prSet phldrT="[Text]" custT="1"/>
      <dgm:spPr>
        <a:solidFill>
          <a:srgbClr val="7BB801"/>
        </a:solidFill>
        <a:ln>
          <a:solidFill>
            <a:schemeClr val="bg2"/>
          </a:solidFill>
        </a:ln>
      </dgm:spPr>
      <dgm:t>
        <a:bodyPr/>
        <a:lstStyle/>
        <a:p>
          <a:r>
            <a:rPr lang="en-US" sz="1800" b="1" dirty="0">
              <a:latin typeface="Calibri" panose="020F0502020204030204" pitchFamily="34" charset="0"/>
              <a:cs typeface="Calibri" panose="020F0502020204030204" pitchFamily="34" charset="0"/>
            </a:rPr>
            <a:t>Industries</a:t>
          </a:r>
        </a:p>
      </dgm:t>
    </dgm:pt>
    <dgm:pt modelId="{1877DF4C-5600-4F70-958C-89FC0A47FFA0}" type="parTrans" cxnId="{F46554FE-DA51-481B-932B-E6095B2CC373}">
      <dgm:prSet/>
      <dgm:spPr/>
      <dgm:t>
        <a:bodyPr/>
        <a:lstStyle/>
        <a:p>
          <a:endParaRPr lang="en-US"/>
        </a:p>
      </dgm:t>
    </dgm:pt>
    <dgm:pt modelId="{E29A4508-051F-4657-914A-60DD7E3D5D66}" type="sibTrans" cxnId="{F46554FE-DA51-481B-932B-E6095B2CC373}">
      <dgm:prSet/>
      <dgm:spPr/>
      <dgm:t>
        <a:bodyPr/>
        <a:lstStyle/>
        <a:p>
          <a:endParaRPr lang="en-US"/>
        </a:p>
      </dgm:t>
    </dgm:pt>
    <dgm:pt modelId="{F6A9B533-554E-4AD1-BD33-04851F0CC18A}">
      <dgm:prSet phldrT="[Text]" custT="1"/>
      <dgm:spPr>
        <a:solidFill>
          <a:schemeClr val="bg1">
            <a:alpha val="90000"/>
          </a:schemeClr>
        </a:solidFill>
        <a:ln>
          <a:solidFill>
            <a:schemeClr val="bg2"/>
          </a:solidFill>
        </a:ln>
      </dgm:spPr>
      <dgm:t>
        <a:bodyPr/>
        <a:lstStyle/>
        <a:p>
          <a:pPr>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Can hire learners with a lifelong learning worldview whose interests, skills, and work-based experiences align with industry sector and hiring needs.</a:t>
          </a:r>
          <a:endParaRPr lang="en-US" sz="1800" dirty="0">
            <a:latin typeface="Calibri" panose="020F0502020204030204" pitchFamily="34" charset="0"/>
            <a:cs typeface="Calibri" panose="020F0502020204030204" pitchFamily="34" charset="0"/>
          </a:endParaRPr>
        </a:p>
      </dgm:t>
    </dgm:pt>
    <dgm:pt modelId="{4534CFAC-3460-4D30-BECB-AA8E4F4DFFB0}" type="parTrans" cxnId="{DBE63D27-BE5A-4F33-9941-69C89F2CB46C}">
      <dgm:prSet/>
      <dgm:spPr/>
      <dgm:t>
        <a:bodyPr/>
        <a:lstStyle/>
        <a:p>
          <a:endParaRPr lang="en-US"/>
        </a:p>
      </dgm:t>
    </dgm:pt>
    <dgm:pt modelId="{0A345091-053A-4E47-B659-2523DD41A210}" type="sibTrans" cxnId="{DBE63D27-BE5A-4F33-9941-69C89F2CB46C}">
      <dgm:prSet/>
      <dgm:spPr/>
      <dgm:t>
        <a:bodyPr/>
        <a:lstStyle/>
        <a:p>
          <a:endParaRPr lang="en-US"/>
        </a:p>
      </dgm:t>
    </dgm:pt>
    <dgm:pt modelId="{6DA1CF64-21ED-43D9-AE80-27F99715083E}">
      <dgm:prSet custT="1"/>
      <dgm:spPr>
        <a:solidFill>
          <a:srgbClr val="CF589A"/>
        </a:solidFill>
        <a:ln>
          <a:solidFill>
            <a:schemeClr val="bg2"/>
          </a:solidFill>
        </a:ln>
      </dgm:spPr>
      <dgm:t>
        <a:bodyPr/>
        <a:lstStyle/>
        <a:p>
          <a:r>
            <a:rPr lang="en-US" sz="1800" b="1" dirty="0">
              <a:latin typeface="Calibri" panose="020F0502020204030204" pitchFamily="34" charset="0"/>
              <a:cs typeface="Calibri" panose="020F0502020204030204" pitchFamily="34" charset="0"/>
            </a:rPr>
            <a:t>State CTE Leaders</a:t>
          </a:r>
        </a:p>
      </dgm:t>
    </dgm:pt>
    <dgm:pt modelId="{FBAE3B20-5449-48DE-BF9C-C49C9FD96F44}" type="parTrans" cxnId="{1C7F7C74-6F1C-4BF0-BD9E-53DAED74BB3E}">
      <dgm:prSet/>
      <dgm:spPr/>
      <dgm:t>
        <a:bodyPr/>
        <a:lstStyle/>
        <a:p>
          <a:endParaRPr lang="en-US"/>
        </a:p>
      </dgm:t>
    </dgm:pt>
    <dgm:pt modelId="{51E343DB-B11F-4F87-B71E-468960DD6B33}" type="sibTrans" cxnId="{1C7F7C74-6F1C-4BF0-BD9E-53DAED74BB3E}">
      <dgm:prSet/>
      <dgm:spPr/>
      <dgm:t>
        <a:bodyPr/>
        <a:lstStyle/>
        <a:p>
          <a:endParaRPr lang="en-US"/>
        </a:p>
      </dgm:t>
    </dgm:pt>
    <dgm:pt modelId="{97BBDE6D-F4ED-4451-9C71-5CB4938DC76F}">
      <dgm:prSet custT="1"/>
      <dgm:spPr>
        <a:noFill/>
        <a:ln>
          <a:solidFill>
            <a:schemeClr val="bg2"/>
          </a:solidFill>
        </a:ln>
      </dgm:spPr>
      <dgm:t>
        <a:bodyPr/>
        <a:lstStyle/>
        <a:p>
          <a:pPr>
            <a:buFont typeface="Arial" panose="020B0604020202020204" pitchFamily="34" charset="0"/>
            <a:buChar char="•"/>
          </a:pPr>
          <a:r>
            <a:rPr lang="en-US" sz="1800" b="0" i="0" dirty="0">
              <a:solidFill>
                <a:srgbClr val="000000"/>
              </a:solidFill>
              <a:effectLst/>
              <a:latin typeface="Calibri" panose="020F0502020204030204" pitchFamily="34" charset="0"/>
              <a:cs typeface="Calibri" panose="020F0502020204030204" pitchFamily="34" charset="0"/>
            </a:rPr>
            <a:t>Can design programs and experiences that are more responsive to industry needs</a:t>
          </a:r>
          <a:endParaRPr lang="en-US" sz="1800" dirty="0">
            <a:latin typeface="Calibri" panose="020F0502020204030204" pitchFamily="34" charset="0"/>
            <a:cs typeface="Calibri" panose="020F0502020204030204" pitchFamily="34" charset="0"/>
          </a:endParaRPr>
        </a:p>
      </dgm:t>
    </dgm:pt>
    <dgm:pt modelId="{0AE95964-50EB-44C4-8AD7-1CC87AC3C034}" type="parTrans" cxnId="{98D9CC63-E380-4D1B-9E85-E256E6A21265}">
      <dgm:prSet/>
      <dgm:spPr/>
      <dgm:t>
        <a:bodyPr/>
        <a:lstStyle/>
        <a:p>
          <a:endParaRPr lang="en-US"/>
        </a:p>
      </dgm:t>
    </dgm:pt>
    <dgm:pt modelId="{C28B0119-DEB2-4221-9CFA-CCE44F3060DB}" type="sibTrans" cxnId="{98D9CC63-E380-4D1B-9E85-E256E6A21265}">
      <dgm:prSet/>
      <dgm:spPr/>
      <dgm:t>
        <a:bodyPr/>
        <a:lstStyle/>
        <a:p>
          <a:endParaRPr lang="en-US"/>
        </a:p>
      </dgm:t>
    </dgm:pt>
    <dgm:pt modelId="{A628ADE2-1047-4379-A4F9-82C2ECEBD379}">
      <dgm:prSet phldrT="[Text]" custT="1"/>
      <dgm:spPr>
        <a:noFill/>
        <a:ln>
          <a:solidFill>
            <a:schemeClr val="bg2">
              <a:alpha val="90000"/>
            </a:schemeClr>
          </a:solidFill>
        </a:ln>
      </dgm:spPr>
      <dgm:t>
        <a:bodyPr/>
        <a:lstStyle/>
        <a:p>
          <a:pPr>
            <a:buFont typeface="Arial" panose="020B0604020202020204" pitchFamily="34" charset="0"/>
            <a:buChar char="•"/>
          </a:pPr>
          <a:r>
            <a:rPr lang="en-US" sz="1800" b="0" i="0" dirty="0">
              <a:solidFill>
                <a:srgbClr val="000000"/>
              </a:solidFill>
              <a:effectLst/>
              <a:latin typeface="Calibri" panose="020F0502020204030204" pitchFamily="34" charset="0"/>
              <a:cs typeface="Calibri" panose="020F0502020204030204" pitchFamily="34" charset="0"/>
            </a:rPr>
            <a:t>Gain skills for a variety of careers</a:t>
          </a:r>
          <a:endParaRPr lang="en-US" sz="1800" dirty="0">
            <a:latin typeface="Calibri" panose="020F0502020204030204" pitchFamily="34" charset="0"/>
            <a:cs typeface="Calibri" panose="020F0502020204030204" pitchFamily="34" charset="0"/>
          </a:endParaRPr>
        </a:p>
      </dgm:t>
    </dgm:pt>
    <dgm:pt modelId="{B3F14BBB-1547-4423-B55D-9E82A3173AE5}" type="parTrans" cxnId="{CB1950AA-3F25-44FD-822F-F524570ECD13}">
      <dgm:prSet/>
      <dgm:spPr/>
      <dgm:t>
        <a:bodyPr/>
        <a:lstStyle/>
        <a:p>
          <a:endParaRPr lang="en-US"/>
        </a:p>
      </dgm:t>
    </dgm:pt>
    <dgm:pt modelId="{E3661635-F3FC-41B0-AC73-2F7632B71C36}" type="sibTrans" cxnId="{CB1950AA-3F25-44FD-822F-F524570ECD13}">
      <dgm:prSet/>
      <dgm:spPr/>
      <dgm:t>
        <a:bodyPr/>
        <a:lstStyle/>
        <a:p>
          <a:endParaRPr lang="en-US"/>
        </a:p>
      </dgm:t>
    </dgm:pt>
    <dgm:pt modelId="{0FC619BE-2F55-4455-8911-F218F500D59B}">
      <dgm:prSet phldrT="[Text]" custT="1"/>
      <dgm:spPr>
        <a:solidFill>
          <a:schemeClr val="bg1">
            <a:alpha val="90000"/>
          </a:schemeClr>
        </a:solidFill>
        <a:ln>
          <a:solidFill>
            <a:schemeClr val="bg2"/>
          </a:solidFill>
        </a:ln>
      </dgm:spPr>
      <dgm:t>
        <a:bodyPr/>
        <a:lstStyle/>
        <a:p>
          <a:pPr>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More connected career readiness language that acts as a bridge between industry and education</a:t>
          </a:r>
          <a:endParaRPr lang="en-US" sz="1800" dirty="0">
            <a:latin typeface="Calibri" panose="020F0502020204030204" pitchFamily="34" charset="0"/>
            <a:cs typeface="Calibri" panose="020F0502020204030204" pitchFamily="34" charset="0"/>
          </a:endParaRPr>
        </a:p>
      </dgm:t>
    </dgm:pt>
    <dgm:pt modelId="{FEEBBBCB-7672-408E-8E37-807FD4D889A2}" type="parTrans" cxnId="{7BCB2E00-D5FF-4074-8B8F-5D32641DA07E}">
      <dgm:prSet/>
      <dgm:spPr/>
      <dgm:t>
        <a:bodyPr/>
        <a:lstStyle/>
        <a:p>
          <a:endParaRPr lang="en-US"/>
        </a:p>
      </dgm:t>
    </dgm:pt>
    <dgm:pt modelId="{C8F5D99E-A16C-4C7F-8B02-C50BA6B499CC}" type="sibTrans" cxnId="{7BCB2E00-D5FF-4074-8B8F-5D32641DA07E}">
      <dgm:prSet/>
      <dgm:spPr/>
      <dgm:t>
        <a:bodyPr/>
        <a:lstStyle/>
        <a:p>
          <a:endParaRPr lang="en-US"/>
        </a:p>
      </dgm:t>
    </dgm:pt>
    <dgm:pt modelId="{2AD83441-4917-49AB-BDC8-37EAE037AC7F}">
      <dgm:prSet custT="1"/>
      <dgm:spPr>
        <a:noFill/>
        <a:ln>
          <a:solidFill>
            <a:schemeClr val="bg2"/>
          </a:solidFill>
        </a:ln>
      </dgm:spPr>
      <dgm:t>
        <a:bodyPr/>
        <a:lstStyle/>
        <a:p>
          <a:pPr>
            <a:buFont typeface="Arial" panose="020B0604020202020204" pitchFamily="34" charset="0"/>
            <a:buChar char="•"/>
          </a:pPr>
          <a:r>
            <a:rPr lang="en-US" sz="1800" b="0" i="0" dirty="0">
              <a:solidFill>
                <a:srgbClr val="000000"/>
              </a:solidFill>
              <a:effectLst/>
              <a:latin typeface="Calibri" panose="020F0502020204030204" pitchFamily="34" charset="0"/>
              <a:cs typeface="Calibri" panose="020F0502020204030204" pitchFamily="34" charset="0"/>
            </a:rPr>
            <a:t>Provide resources and guidance to local leaders that reflect the needs of the modern workplace</a:t>
          </a:r>
          <a:endParaRPr lang="en-US" sz="1800" dirty="0">
            <a:latin typeface="Calibri" panose="020F0502020204030204" pitchFamily="34" charset="0"/>
            <a:cs typeface="Calibri" panose="020F0502020204030204" pitchFamily="34" charset="0"/>
          </a:endParaRPr>
        </a:p>
      </dgm:t>
    </dgm:pt>
    <dgm:pt modelId="{476E1DE4-B9A6-4034-8D43-DBB7C15DEA34}" type="parTrans" cxnId="{D47DAF15-8753-4555-99AB-81F7877B7544}">
      <dgm:prSet/>
      <dgm:spPr/>
      <dgm:t>
        <a:bodyPr/>
        <a:lstStyle/>
        <a:p>
          <a:endParaRPr lang="en-US"/>
        </a:p>
      </dgm:t>
    </dgm:pt>
    <dgm:pt modelId="{3F0B94D5-BD51-4F70-88F8-625561581B6F}" type="sibTrans" cxnId="{D47DAF15-8753-4555-99AB-81F7877B7544}">
      <dgm:prSet/>
      <dgm:spPr/>
      <dgm:t>
        <a:bodyPr/>
        <a:lstStyle/>
        <a:p>
          <a:endParaRPr lang="en-US"/>
        </a:p>
      </dgm:t>
    </dgm:pt>
    <dgm:pt modelId="{EE60D28E-758B-4CBC-9E98-E0E4825CCB30}">
      <dgm:prSet phldrT="[Text]" custT="1"/>
      <dgm:spPr>
        <a:noFill/>
        <a:ln>
          <a:solidFill>
            <a:schemeClr val="bg2">
              <a:alpha val="90000"/>
            </a:schemeClr>
          </a:solidFill>
        </a:ln>
      </dgm:spPr>
      <dgm:t>
        <a:bodyPr/>
        <a:lstStyle/>
        <a:p>
          <a:pPr>
            <a:buFont typeface="Arial" panose="020B0604020202020204" pitchFamily="34" charset="0"/>
            <a:buNone/>
          </a:pPr>
          <a:endParaRPr lang="en-US" sz="1800" dirty="0">
            <a:latin typeface="Calibri" panose="020F0502020204030204" pitchFamily="34" charset="0"/>
            <a:cs typeface="Calibri" panose="020F0502020204030204" pitchFamily="34" charset="0"/>
          </a:endParaRPr>
        </a:p>
      </dgm:t>
    </dgm:pt>
    <dgm:pt modelId="{BF13D227-5184-42AA-83E9-34A0EE396F02}" type="parTrans" cxnId="{0533A499-78F7-4A50-BE06-5F2FC83338B7}">
      <dgm:prSet/>
      <dgm:spPr/>
      <dgm:t>
        <a:bodyPr/>
        <a:lstStyle/>
        <a:p>
          <a:endParaRPr lang="en-US"/>
        </a:p>
      </dgm:t>
    </dgm:pt>
    <dgm:pt modelId="{BF64BC7E-0E34-4DE8-9FA0-58CCB554B4EA}" type="sibTrans" cxnId="{0533A499-78F7-4A50-BE06-5F2FC83338B7}">
      <dgm:prSet/>
      <dgm:spPr/>
      <dgm:t>
        <a:bodyPr/>
        <a:lstStyle/>
        <a:p>
          <a:endParaRPr lang="en-US"/>
        </a:p>
      </dgm:t>
    </dgm:pt>
    <dgm:pt modelId="{CE99C33F-833A-49CE-95A7-A504FC83437A}">
      <dgm:prSet phldrT="[Text]" custT="1"/>
      <dgm:spPr>
        <a:solidFill>
          <a:schemeClr val="bg1">
            <a:alpha val="90000"/>
          </a:schemeClr>
        </a:solidFill>
        <a:ln>
          <a:solidFill>
            <a:schemeClr val="bg2"/>
          </a:solidFill>
        </a:ln>
      </dgm:spPr>
      <dgm:t>
        <a:bodyPr/>
        <a:lstStyle/>
        <a:p>
          <a:endParaRPr lang="en-US" sz="1700" dirty="0">
            <a:latin typeface="Calibri" panose="020F0502020204030204" pitchFamily="34" charset="0"/>
            <a:cs typeface="Calibri" panose="020F0502020204030204" pitchFamily="34" charset="0"/>
          </a:endParaRPr>
        </a:p>
      </dgm:t>
    </dgm:pt>
    <dgm:pt modelId="{D49EF192-2F60-4AE2-A6B1-D369F9DA817F}" type="parTrans" cxnId="{3AD50097-C19D-4F47-976A-8D3CAA99A608}">
      <dgm:prSet/>
      <dgm:spPr/>
      <dgm:t>
        <a:bodyPr/>
        <a:lstStyle/>
        <a:p>
          <a:endParaRPr lang="en-US"/>
        </a:p>
      </dgm:t>
    </dgm:pt>
    <dgm:pt modelId="{D664CE10-298A-45BC-98E2-F7CCED1B8A55}" type="sibTrans" cxnId="{3AD50097-C19D-4F47-976A-8D3CAA99A608}">
      <dgm:prSet/>
      <dgm:spPr/>
      <dgm:t>
        <a:bodyPr/>
        <a:lstStyle/>
        <a:p>
          <a:endParaRPr lang="en-US"/>
        </a:p>
      </dgm:t>
    </dgm:pt>
    <dgm:pt modelId="{AFFA13DC-0D35-46CC-8B00-ADD3660CE3B3}">
      <dgm:prSet phldrT="[Text]" custT="1"/>
      <dgm:spPr>
        <a:solidFill>
          <a:schemeClr val="bg1">
            <a:alpha val="90000"/>
          </a:schemeClr>
        </a:solidFill>
        <a:ln>
          <a:solidFill>
            <a:schemeClr val="bg2"/>
          </a:solidFill>
        </a:ln>
      </dgm:spPr>
      <dgm:t>
        <a:bodyPr/>
        <a:lstStyle/>
        <a:p>
          <a:endParaRPr lang="en-US" sz="1800" dirty="0">
            <a:latin typeface="Calibri" panose="020F0502020204030204" pitchFamily="34" charset="0"/>
            <a:cs typeface="Calibri" panose="020F0502020204030204" pitchFamily="34" charset="0"/>
          </a:endParaRPr>
        </a:p>
      </dgm:t>
    </dgm:pt>
    <dgm:pt modelId="{7A66B9C4-5761-4131-AA91-013FE6E43576}" type="parTrans" cxnId="{D090C3F7-9601-419C-A5D0-9306FEB0AE43}">
      <dgm:prSet/>
      <dgm:spPr/>
      <dgm:t>
        <a:bodyPr/>
        <a:lstStyle/>
        <a:p>
          <a:endParaRPr lang="en-US"/>
        </a:p>
      </dgm:t>
    </dgm:pt>
    <dgm:pt modelId="{8DAB7085-8396-40FF-A839-B0BF57755166}" type="sibTrans" cxnId="{D090C3F7-9601-419C-A5D0-9306FEB0AE43}">
      <dgm:prSet/>
      <dgm:spPr/>
      <dgm:t>
        <a:bodyPr/>
        <a:lstStyle/>
        <a:p>
          <a:endParaRPr lang="en-US"/>
        </a:p>
      </dgm:t>
    </dgm:pt>
    <dgm:pt modelId="{174D5747-EE25-4F67-A087-89139165B43D}">
      <dgm:prSet custT="1"/>
      <dgm:spPr>
        <a:noFill/>
        <a:ln>
          <a:solidFill>
            <a:schemeClr val="bg2"/>
          </a:solidFill>
        </a:ln>
      </dgm:spPr>
      <dgm:t>
        <a:bodyPr/>
        <a:lstStyle/>
        <a:p>
          <a:pPr>
            <a:buFont typeface="Arial" panose="020B0604020202020204" pitchFamily="34" charset="0"/>
            <a:buNone/>
          </a:pPr>
          <a:endParaRPr lang="en-US" sz="1800" dirty="0">
            <a:latin typeface="Calibri" panose="020F0502020204030204" pitchFamily="34" charset="0"/>
            <a:cs typeface="Calibri" panose="020F0502020204030204" pitchFamily="34" charset="0"/>
          </a:endParaRPr>
        </a:p>
      </dgm:t>
    </dgm:pt>
    <dgm:pt modelId="{1CCE332A-BFB7-4AAB-9CD1-C0D15A9F4EBD}" type="parTrans" cxnId="{170216CB-0723-46C4-A73B-916CB8898C73}">
      <dgm:prSet/>
      <dgm:spPr/>
      <dgm:t>
        <a:bodyPr/>
        <a:lstStyle/>
        <a:p>
          <a:endParaRPr lang="en-US"/>
        </a:p>
      </dgm:t>
    </dgm:pt>
    <dgm:pt modelId="{805758EC-1D41-4645-BE58-FFBEC08B81C2}" type="sibTrans" cxnId="{170216CB-0723-46C4-A73B-916CB8898C73}">
      <dgm:prSet/>
      <dgm:spPr/>
      <dgm:t>
        <a:bodyPr/>
        <a:lstStyle/>
        <a:p>
          <a:endParaRPr lang="en-US"/>
        </a:p>
      </dgm:t>
    </dgm:pt>
    <dgm:pt modelId="{555F99AC-A334-47D1-8D66-DCD1C12ADA36}">
      <dgm:prSet phldrT="[Text]" custT="1"/>
      <dgm:spPr>
        <a:solidFill>
          <a:schemeClr val="bg1">
            <a:alpha val="90000"/>
          </a:schemeClr>
        </a:solidFill>
        <a:ln>
          <a:solidFill>
            <a:schemeClr val="bg2"/>
          </a:solidFill>
        </a:ln>
      </dgm:spPr>
      <dgm:t>
        <a:bodyPr/>
        <a:lstStyle/>
        <a:p>
          <a:pPr>
            <a:buFont typeface="Wingdings" panose="05000000000000000000" pitchFamily="2" charset="2"/>
            <a:buChar char="§"/>
          </a:pPr>
          <a:r>
            <a:rPr lang="en-US" sz="1700" b="0" i="0" dirty="0">
              <a:solidFill>
                <a:srgbClr val="000000"/>
              </a:solidFill>
              <a:effectLst/>
              <a:latin typeface="Calibri" panose="020F0502020204030204" pitchFamily="34" charset="0"/>
              <a:cs typeface="Calibri" panose="020F0502020204030204" pitchFamily="34" charset="0"/>
            </a:rPr>
            <a:t>Enhances connection between in- and out of-classroom  experiences, such as work-based learning</a:t>
          </a:r>
          <a:endParaRPr lang="en-US" sz="1700" dirty="0">
            <a:latin typeface="Calibri" panose="020F0502020204030204" pitchFamily="34" charset="0"/>
            <a:cs typeface="Calibri" panose="020F0502020204030204" pitchFamily="34" charset="0"/>
          </a:endParaRPr>
        </a:p>
      </dgm:t>
    </dgm:pt>
    <dgm:pt modelId="{D56A331D-8FF1-41B7-9140-6D234DB7678C}" type="parTrans" cxnId="{F6ED23C9-E4B8-4ABB-8183-C25505212FA5}">
      <dgm:prSet/>
      <dgm:spPr/>
      <dgm:t>
        <a:bodyPr/>
        <a:lstStyle/>
        <a:p>
          <a:endParaRPr lang="en-US"/>
        </a:p>
      </dgm:t>
    </dgm:pt>
    <dgm:pt modelId="{05D5EDE1-2213-4494-9DE4-4F71AC958DA4}" type="sibTrans" cxnId="{F6ED23C9-E4B8-4ABB-8183-C25505212FA5}">
      <dgm:prSet/>
      <dgm:spPr/>
      <dgm:t>
        <a:bodyPr/>
        <a:lstStyle/>
        <a:p>
          <a:endParaRPr lang="en-US"/>
        </a:p>
      </dgm:t>
    </dgm:pt>
    <dgm:pt modelId="{4CD846FF-567A-4FC5-8271-4C161ED07261}">
      <dgm:prSet phldrT="[Text]" custT="1"/>
      <dgm:spPr>
        <a:solidFill>
          <a:schemeClr val="bg1">
            <a:alpha val="90000"/>
          </a:schemeClr>
        </a:solidFill>
        <a:ln>
          <a:solidFill>
            <a:schemeClr val="bg2"/>
          </a:solidFill>
        </a:ln>
      </dgm:spPr>
      <dgm:t>
        <a:bodyPr/>
        <a:lstStyle/>
        <a:p>
          <a:endParaRPr lang="en-US" sz="1700">
            <a:latin typeface="Calibri" panose="020F0502020204030204" pitchFamily="34" charset="0"/>
            <a:cs typeface="Calibri" panose="020F0502020204030204" pitchFamily="34" charset="0"/>
          </a:endParaRPr>
        </a:p>
      </dgm:t>
    </dgm:pt>
    <dgm:pt modelId="{E37C663A-95A2-48C5-BA36-1DE3220AEB2B}" type="parTrans" cxnId="{44ABD1B1-F180-4E2A-9D23-7B4295768B54}">
      <dgm:prSet/>
      <dgm:spPr/>
      <dgm:t>
        <a:bodyPr/>
        <a:lstStyle/>
        <a:p>
          <a:endParaRPr lang="en-US"/>
        </a:p>
      </dgm:t>
    </dgm:pt>
    <dgm:pt modelId="{C6661D91-C8CD-401E-9EF7-72C1DB502E4B}" type="sibTrans" cxnId="{44ABD1B1-F180-4E2A-9D23-7B4295768B54}">
      <dgm:prSet/>
      <dgm:spPr/>
      <dgm:t>
        <a:bodyPr/>
        <a:lstStyle/>
        <a:p>
          <a:endParaRPr lang="en-US"/>
        </a:p>
      </dgm:t>
    </dgm:pt>
    <dgm:pt modelId="{511D3FC6-681A-4589-9898-FA6C6871E350}">
      <dgm:prSet phldrT="[Text]" custT="1"/>
      <dgm:spPr>
        <a:solidFill>
          <a:schemeClr val="bg1">
            <a:alpha val="90000"/>
          </a:schemeClr>
        </a:solidFill>
        <a:ln>
          <a:solidFill>
            <a:schemeClr val="bg2"/>
          </a:solidFill>
        </a:ln>
      </dgm:spPr>
      <dgm:t>
        <a:bodyPr/>
        <a:lstStyle/>
        <a:p>
          <a:pPr>
            <a:buFont typeface="Wingdings" panose="05000000000000000000" pitchFamily="2" charset="2"/>
            <a:buChar char="§"/>
          </a:pPr>
          <a:r>
            <a:rPr lang="en-US" sz="1700" b="0" i="0" dirty="0">
              <a:solidFill>
                <a:srgbClr val="000000"/>
              </a:solidFill>
              <a:effectLst/>
              <a:latin typeface="Calibri" panose="020F0502020204030204" pitchFamily="34" charset="0"/>
              <a:cs typeface="Calibri" panose="020F0502020204030204" pitchFamily="34" charset="0"/>
            </a:rPr>
            <a:t>Allows for stronger career exploration and advising models</a:t>
          </a:r>
          <a:endParaRPr lang="en-US" sz="1700" dirty="0">
            <a:latin typeface="Calibri" panose="020F0502020204030204" pitchFamily="34" charset="0"/>
            <a:cs typeface="Calibri" panose="020F0502020204030204" pitchFamily="34" charset="0"/>
          </a:endParaRPr>
        </a:p>
      </dgm:t>
    </dgm:pt>
    <dgm:pt modelId="{B9DB8D10-9063-4C99-8A6B-D465D7CBA43E}" type="sibTrans" cxnId="{EC9B9A90-A99A-47BA-A9D8-53A0EBC0A998}">
      <dgm:prSet/>
      <dgm:spPr/>
      <dgm:t>
        <a:bodyPr/>
        <a:lstStyle/>
        <a:p>
          <a:endParaRPr lang="en-US"/>
        </a:p>
      </dgm:t>
    </dgm:pt>
    <dgm:pt modelId="{22884A97-CFF2-4153-967A-A10CF9C2C652}" type="parTrans" cxnId="{EC9B9A90-A99A-47BA-A9D8-53A0EBC0A998}">
      <dgm:prSet/>
      <dgm:spPr/>
      <dgm:t>
        <a:bodyPr/>
        <a:lstStyle/>
        <a:p>
          <a:endParaRPr lang="en-US"/>
        </a:p>
      </dgm:t>
    </dgm:pt>
    <dgm:pt modelId="{7A71545C-3B86-47CF-B5BF-12DE50E76A3D}">
      <dgm:prSet phldrT="[Text]" custT="1"/>
      <dgm:spPr>
        <a:noFill/>
        <a:ln>
          <a:solidFill>
            <a:schemeClr val="bg2">
              <a:alpha val="90000"/>
            </a:schemeClr>
          </a:solidFill>
        </a:ln>
      </dgm:spPr>
      <dgm:t>
        <a:bodyPr/>
        <a:lstStyle/>
        <a:p>
          <a:pPr>
            <a:buFont typeface="Arial" panose="020B0604020202020204" pitchFamily="34" charset="0"/>
            <a:buChar char="•"/>
          </a:pPr>
          <a:r>
            <a:rPr lang="en-US" sz="1800" b="0" i="0" dirty="0">
              <a:solidFill>
                <a:srgbClr val="000000"/>
              </a:solidFill>
              <a:effectLst/>
              <a:latin typeface="Calibri" panose="020F0502020204030204" pitchFamily="34" charset="0"/>
              <a:cs typeface="Calibri" panose="020F0502020204030204" pitchFamily="34" charset="0"/>
            </a:rPr>
            <a:t>Utilize language to describe their future careers more aligned with what is used by industry.</a:t>
          </a:r>
          <a:endParaRPr lang="en-US" sz="1800" dirty="0">
            <a:latin typeface="Calibri" panose="020F0502020204030204" pitchFamily="34" charset="0"/>
            <a:cs typeface="Calibri" panose="020F0502020204030204" pitchFamily="34" charset="0"/>
          </a:endParaRPr>
        </a:p>
      </dgm:t>
    </dgm:pt>
    <dgm:pt modelId="{6FB32110-984A-4B8C-BF41-AA01E38242EE}" type="parTrans" cxnId="{C0F9029C-C050-4787-9476-68B543C5C699}">
      <dgm:prSet/>
      <dgm:spPr/>
      <dgm:t>
        <a:bodyPr/>
        <a:lstStyle/>
        <a:p>
          <a:endParaRPr lang="en-US"/>
        </a:p>
      </dgm:t>
    </dgm:pt>
    <dgm:pt modelId="{6ABB548E-C750-49A2-A82F-184E3584FBE1}" type="sibTrans" cxnId="{C0F9029C-C050-4787-9476-68B543C5C699}">
      <dgm:prSet/>
      <dgm:spPr/>
      <dgm:t>
        <a:bodyPr/>
        <a:lstStyle/>
        <a:p>
          <a:endParaRPr lang="en-US"/>
        </a:p>
      </dgm:t>
    </dgm:pt>
    <dgm:pt modelId="{8F3C9EFC-3CD0-4B15-A7DC-2D0561A24604}">
      <dgm:prSet phldrT="[Text]" custT="1"/>
      <dgm:spPr>
        <a:noFill/>
        <a:ln>
          <a:solidFill>
            <a:schemeClr val="bg2">
              <a:alpha val="90000"/>
            </a:schemeClr>
          </a:solidFill>
        </a:ln>
      </dgm:spPr>
      <dgm:t>
        <a:bodyPr/>
        <a:lstStyle/>
        <a:p>
          <a:pPr>
            <a:buFont typeface="Arial" panose="020B0604020202020204" pitchFamily="34" charset="0"/>
            <a:buNone/>
          </a:pPr>
          <a:endParaRPr lang="en-US" sz="1800" dirty="0">
            <a:latin typeface="Calibri" panose="020F0502020204030204" pitchFamily="34" charset="0"/>
            <a:cs typeface="Calibri" panose="020F0502020204030204" pitchFamily="34" charset="0"/>
          </a:endParaRPr>
        </a:p>
      </dgm:t>
    </dgm:pt>
    <dgm:pt modelId="{38B68DCD-D161-490A-9E95-D30B89DC903B}" type="parTrans" cxnId="{21B62B94-642C-45A7-B1A5-4815C145189C}">
      <dgm:prSet/>
      <dgm:spPr/>
      <dgm:t>
        <a:bodyPr/>
        <a:lstStyle/>
        <a:p>
          <a:endParaRPr lang="en-US"/>
        </a:p>
      </dgm:t>
    </dgm:pt>
    <dgm:pt modelId="{012B294C-0F63-4801-800D-4BE61F099CEE}" type="sibTrans" cxnId="{21B62B94-642C-45A7-B1A5-4815C145189C}">
      <dgm:prSet/>
      <dgm:spPr/>
      <dgm:t>
        <a:bodyPr/>
        <a:lstStyle/>
        <a:p>
          <a:endParaRPr lang="en-US"/>
        </a:p>
      </dgm:t>
    </dgm:pt>
    <dgm:pt modelId="{C26B87C6-35A4-4801-9C88-637D3A4EBDFA}" type="pres">
      <dgm:prSet presAssocID="{86EEF8F0-4FFA-46BF-B289-9605EBA37ECD}" presName="Name0" presStyleCnt="0">
        <dgm:presLayoutVars>
          <dgm:dir/>
          <dgm:animLvl val="lvl"/>
          <dgm:resizeHandles val="exact"/>
        </dgm:presLayoutVars>
      </dgm:prSet>
      <dgm:spPr/>
    </dgm:pt>
    <dgm:pt modelId="{EFC88D91-6782-4688-AC24-62581D352072}" type="pres">
      <dgm:prSet presAssocID="{2F6F5B0E-B8DA-46E4-9312-13CC89A5D695}" presName="composite" presStyleCnt="0"/>
      <dgm:spPr/>
    </dgm:pt>
    <dgm:pt modelId="{9E782B77-61FF-4534-BD21-057253299849}" type="pres">
      <dgm:prSet presAssocID="{2F6F5B0E-B8DA-46E4-9312-13CC89A5D695}" presName="parTx" presStyleLbl="alignNode1" presStyleIdx="0" presStyleCnt="4">
        <dgm:presLayoutVars>
          <dgm:chMax val="0"/>
          <dgm:chPref val="0"/>
          <dgm:bulletEnabled val="1"/>
        </dgm:presLayoutVars>
      </dgm:prSet>
      <dgm:spPr/>
    </dgm:pt>
    <dgm:pt modelId="{734D3AF8-97B5-4C2B-A531-32C008E23BE3}" type="pres">
      <dgm:prSet presAssocID="{2F6F5B0E-B8DA-46E4-9312-13CC89A5D695}" presName="desTx" presStyleLbl="alignAccFollowNode1" presStyleIdx="0" presStyleCnt="4">
        <dgm:presLayoutVars>
          <dgm:bulletEnabled val="1"/>
        </dgm:presLayoutVars>
      </dgm:prSet>
      <dgm:spPr/>
    </dgm:pt>
    <dgm:pt modelId="{E63C3768-F262-47FB-B31E-3E1869DD6D13}" type="pres">
      <dgm:prSet presAssocID="{3C4EA9C5-0C17-4270-BEC3-A5D9546F300B}" presName="space" presStyleCnt="0"/>
      <dgm:spPr/>
    </dgm:pt>
    <dgm:pt modelId="{9790573A-47F4-4801-BCDB-BB8D28F56973}" type="pres">
      <dgm:prSet presAssocID="{E76A212E-072D-4D70-A4B1-EA6DAFFCFA51}" presName="composite" presStyleCnt="0"/>
      <dgm:spPr/>
    </dgm:pt>
    <dgm:pt modelId="{CF58DBB7-28CB-420C-9188-A50E46FB46A5}" type="pres">
      <dgm:prSet presAssocID="{E76A212E-072D-4D70-A4B1-EA6DAFFCFA51}" presName="parTx" presStyleLbl="alignNode1" presStyleIdx="1" presStyleCnt="4" custLinFactNeighborX="0">
        <dgm:presLayoutVars>
          <dgm:chMax val="0"/>
          <dgm:chPref val="0"/>
          <dgm:bulletEnabled val="1"/>
        </dgm:presLayoutVars>
      </dgm:prSet>
      <dgm:spPr/>
    </dgm:pt>
    <dgm:pt modelId="{213CBD97-8A9B-4568-B2C1-9DE4536555FC}" type="pres">
      <dgm:prSet presAssocID="{E76A212E-072D-4D70-A4B1-EA6DAFFCFA51}" presName="desTx" presStyleLbl="alignAccFollowNode1" presStyleIdx="1" presStyleCnt="4">
        <dgm:presLayoutVars>
          <dgm:bulletEnabled val="1"/>
        </dgm:presLayoutVars>
      </dgm:prSet>
      <dgm:spPr/>
    </dgm:pt>
    <dgm:pt modelId="{4A54DAED-FA1E-4BE9-A239-9B4FF60465B8}" type="pres">
      <dgm:prSet presAssocID="{D9A76049-578C-4F78-B9BC-E4FE84A56502}" presName="space" presStyleCnt="0"/>
      <dgm:spPr/>
    </dgm:pt>
    <dgm:pt modelId="{6EC5FDB3-F22C-407E-8593-F86908FB84A5}" type="pres">
      <dgm:prSet presAssocID="{FAC71688-0F25-4251-97FA-1286F339BDAD}" presName="composite" presStyleCnt="0"/>
      <dgm:spPr/>
    </dgm:pt>
    <dgm:pt modelId="{809A0B17-FF62-4B39-8AE8-CD65E05B9680}" type="pres">
      <dgm:prSet presAssocID="{FAC71688-0F25-4251-97FA-1286F339BDAD}" presName="parTx" presStyleLbl="alignNode1" presStyleIdx="2" presStyleCnt="4">
        <dgm:presLayoutVars>
          <dgm:chMax val="0"/>
          <dgm:chPref val="0"/>
          <dgm:bulletEnabled val="1"/>
        </dgm:presLayoutVars>
      </dgm:prSet>
      <dgm:spPr/>
    </dgm:pt>
    <dgm:pt modelId="{9CCAFE2F-EFCB-4413-8B3B-399B112306C7}" type="pres">
      <dgm:prSet presAssocID="{FAC71688-0F25-4251-97FA-1286F339BDAD}" presName="desTx" presStyleLbl="alignAccFollowNode1" presStyleIdx="2" presStyleCnt="4">
        <dgm:presLayoutVars>
          <dgm:bulletEnabled val="1"/>
        </dgm:presLayoutVars>
      </dgm:prSet>
      <dgm:spPr/>
    </dgm:pt>
    <dgm:pt modelId="{A395B1D9-B0B9-45B8-B08C-1215AEB515FF}" type="pres">
      <dgm:prSet presAssocID="{E29A4508-051F-4657-914A-60DD7E3D5D66}" presName="space" presStyleCnt="0"/>
      <dgm:spPr/>
    </dgm:pt>
    <dgm:pt modelId="{7CDEA466-1F3A-411F-ACEF-6665E8EDC65B}" type="pres">
      <dgm:prSet presAssocID="{6DA1CF64-21ED-43D9-AE80-27F99715083E}" presName="composite" presStyleCnt="0"/>
      <dgm:spPr/>
    </dgm:pt>
    <dgm:pt modelId="{49D21EBB-1BB4-4216-A0FF-A850B60979F2}" type="pres">
      <dgm:prSet presAssocID="{6DA1CF64-21ED-43D9-AE80-27F99715083E}" presName="parTx" presStyleLbl="alignNode1" presStyleIdx="3" presStyleCnt="4">
        <dgm:presLayoutVars>
          <dgm:chMax val="0"/>
          <dgm:chPref val="0"/>
          <dgm:bulletEnabled val="1"/>
        </dgm:presLayoutVars>
      </dgm:prSet>
      <dgm:spPr/>
    </dgm:pt>
    <dgm:pt modelId="{09D4533A-0433-4A62-99C7-660A32AD5A84}" type="pres">
      <dgm:prSet presAssocID="{6DA1CF64-21ED-43D9-AE80-27F99715083E}" presName="desTx" presStyleLbl="alignAccFollowNode1" presStyleIdx="3" presStyleCnt="4">
        <dgm:presLayoutVars>
          <dgm:bulletEnabled val="1"/>
        </dgm:presLayoutVars>
      </dgm:prSet>
      <dgm:spPr/>
    </dgm:pt>
  </dgm:ptLst>
  <dgm:cxnLst>
    <dgm:cxn modelId="{7BCB2E00-D5FF-4074-8B8F-5D32641DA07E}" srcId="{FAC71688-0F25-4251-97FA-1286F339BDAD}" destId="{0FC619BE-2F55-4455-8911-F218F500D59B}" srcOrd="2" destOrd="0" parTransId="{FEEBBBCB-7672-408E-8E37-807FD4D889A2}" sibTransId="{C8F5D99E-A16C-4C7F-8B02-C50BA6B499CC}"/>
    <dgm:cxn modelId="{D5150E0B-E43A-439F-B6AC-55D04155BCAA}" type="presOf" srcId="{AFFA13DC-0D35-46CC-8B00-ADD3660CE3B3}" destId="{9CCAFE2F-EFCB-4413-8B3B-399B112306C7}" srcOrd="0" destOrd="1" presId="urn:microsoft.com/office/officeart/2005/8/layout/hList1"/>
    <dgm:cxn modelId="{D47DAF15-8753-4555-99AB-81F7877B7544}" srcId="{6DA1CF64-21ED-43D9-AE80-27F99715083E}" destId="{2AD83441-4917-49AB-BDC8-37EAE037AC7F}" srcOrd="2" destOrd="0" parTransId="{476E1DE4-B9A6-4034-8D43-DBB7C15DEA34}" sibTransId="{3F0B94D5-BD51-4F70-88F8-625561581B6F}"/>
    <dgm:cxn modelId="{8B902425-DD1A-4B5F-A0AC-9413C3D072CA}" type="presOf" srcId="{174D5747-EE25-4F67-A087-89139165B43D}" destId="{09D4533A-0433-4A62-99C7-660A32AD5A84}" srcOrd="0" destOrd="1" presId="urn:microsoft.com/office/officeart/2005/8/layout/hList1"/>
    <dgm:cxn modelId="{DBE63D27-BE5A-4F33-9941-69C89F2CB46C}" srcId="{FAC71688-0F25-4251-97FA-1286F339BDAD}" destId="{F6A9B533-554E-4AD1-BD33-04851F0CC18A}" srcOrd="0" destOrd="0" parTransId="{4534CFAC-3460-4D30-BECB-AA8E4F4DFFB0}" sibTransId="{0A345091-053A-4E47-B659-2523DD41A210}"/>
    <dgm:cxn modelId="{0FDA7427-D06D-4CAA-8748-40AE54202269}" srcId="{2F6F5B0E-B8DA-46E4-9312-13CC89A5D695}" destId="{47CB685C-9A7A-4E53-9B59-DBF491E04697}" srcOrd="0" destOrd="0" parTransId="{CD3BBCE8-C6AD-415E-85F1-4DBD72D334D4}" sibTransId="{BB27F332-33F9-4F93-8A15-50D662F66A93}"/>
    <dgm:cxn modelId="{BFAE9E37-50C3-4AF1-8618-B20540C19B4E}" type="presOf" srcId="{86EEF8F0-4FFA-46BF-B289-9605EBA37ECD}" destId="{C26B87C6-35A4-4801-9C88-637D3A4EBDFA}" srcOrd="0" destOrd="0" presId="urn:microsoft.com/office/officeart/2005/8/layout/hList1"/>
    <dgm:cxn modelId="{D7FEE75D-7434-4914-85CD-1D53A597CC07}" type="presOf" srcId="{97BBDE6D-F4ED-4451-9C71-5CB4938DC76F}" destId="{09D4533A-0433-4A62-99C7-660A32AD5A84}" srcOrd="0" destOrd="0" presId="urn:microsoft.com/office/officeart/2005/8/layout/hList1"/>
    <dgm:cxn modelId="{98D9CC63-E380-4D1B-9E85-E256E6A21265}" srcId="{6DA1CF64-21ED-43D9-AE80-27F99715083E}" destId="{97BBDE6D-F4ED-4451-9C71-5CB4938DC76F}" srcOrd="0" destOrd="0" parTransId="{0AE95964-50EB-44C4-8AD7-1CC87AC3C034}" sibTransId="{C28B0119-DEB2-4221-9CFA-CCE44F3060DB}"/>
    <dgm:cxn modelId="{7FE99446-446E-4E52-B501-D586EAEEFA5B}" type="presOf" srcId="{A628ADE2-1047-4379-A4F9-82C2ECEBD379}" destId="{734D3AF8-97B5-4C2B-A531-32C008E23BE3}" srcOrd="0" destOrd="2" presId="urn:microsoft.com/office/officeart/2005/8/layout/hList1"/>
    <dgm:cxn modelId="{05C30B6C-8F72-4601-9AAD-8092F48EDE82}" type="presOf" srcId="{FAC71688-0F25-4251-97FA-1286F339BDAD}" destId="{809A0B17-FF62-4B39-8AE8-CD65E05B9680}" srcOrd="0" destOrd="0" presId="urn:microsoft.com/office/officeart/2005/8/layout/hList1"/>
    <dgm:cxn modelId="{DC9DB972-6878-44D6-9E17-2ECB433193C5}" type="presOf" srcId="{47CB685C-9A7A-4E53-9B59-DBF491E04697}" destId="{734D3AF8-97B5-4C2B-A531-32C008E23BE3}" srcOrd="0" destOrd="0" presId="urn:microsoft.com/office/officeart/2005/8/layout/hList1"/>
    <dgm:cxn modelId="{1C7F7C74-6F1C-4BF0-BD9E-53DAED74BB3E}" srcId="{86EEF8F0-4FFA-46BF-B289-9605EBA37ECD}" destId="{6DA1CF64-21ED-43D9-AE80-27F99715083E}" srcOrd="3" destOrd="0" parTransId="{FBAE3B20-5449-48DE-BF9C-C49C9FD96F44}" sibTransId="{51E343DB-B11F-4F87-B71E-468960DD6B33}"/>
    <dgm:cxn modelId="{3E9D9A8B-242C-4640-942D-C2BA386E8D38}" srcId="{86EEF8F0-4FFA-46BF-B289-9605EBA37ECD}" destId="{E76A212E-072D-4D70-A4B1-EA6DAFFCFA51}" srcOrd="1" destOrd="0" parTransId="{248252E9-7D94-4995-8071-5605A4C89445}" sibTransId="{D9A76049-578C-4F78-B9BC-E4FE84A56502}"/>
    <dgm:cxn modelId="{EC9B9A90-A99A-47BA-A9D8-53A0EBC0A998}" srcId="{E76A212E-072D-4D70-A4B1-EA6DAFFCFA51}" destId="{511D3FC6-681A-4589-9898-FA6C6871E350}" srcOrd="2" destOrd="0" parTransId="{22884A97-CFF2-4153-967A-A10CF9C2C652}" sibTransId="{B9DB8D10-9063-4C99-8A6B-D465D7CBA43E}"/>
    <dgm:cxn modelId="{21B62B94-642C-45A7-B1A5-4815C145189C}" srcId="{2F6F5B0E-B8DA-46E4-9312-13CC89A5D695}" destId="{8F3C9EFC-3CD0-4B15-A7DC-2D0561A24604}" srcOrd="3" destOrd="0" parTransId="{38B68DCD-D161-490A-9E95-D30B89DC903B}" sibTransId="{012B294C-0F63-4801-800D-4BE61F099CEE}"/>
    <dgm:cxn modelId="{8198FC94-135B-4777-9845-9135CA9BAEFC}" type="presOf" srcId="{6DA1CF64-21ED-43D9-AE80-27F99715083E}" destId="{49D21EBB-1BB4-4216-A0FF-A850B60979F2}" srcOrd="0" destOrd="0" presId="urn:microsoft.com/office/officeart/2005/8/layout/hList1"/>
    <dgm:cxn modelId="{3AD50097-C19D-4F47-976A-8D3CAA99A608}" srcId="{E76A212E-072D-4D70-A4B1-EA6DAFFCFA51}" destId="{CE99C33F-833A-49CE-95A7-A504FC83437A}" srcOrd="1" destOrd="0" parTransId="{D49EF192-2F60-4AE2-A6B1-D369F9DA817F}" sibTransId="{D664CE10-298A-45BC-98E2-F7CCED1B8A55}"/>
    <dgm:cxn modelId="{0533A499-78F7-4A50-BE06-5F2FC83338B7}" srcId="{2F6F5B0E-B8DA-46E4-9312-13CC89A5D695}" destId="{EE60D28E-758B-4CBC-9E98-E0E4825CCB30}" srcOrd="1" destOrd="0" parTransId="{BF13D227-5184-42AA-83E9-34A0EE396F02}" sibTransId="{BF64BC7E-0E34-4DE8-9FA0-58CCB554B4EA}"/>
    <dgm:cxn modelId="{C0F9029C-C050-4787-9476-68B543C5C699}" srcId="{2F6F5B0E-B8DA-46E4-9312-13CC89A5D695}" destId="{7A71545C-3B86-47CF-B5BF-12DE50E76A3D}" srcOrd="4" destOrd="0" parTransId="{6FB32110-984A-4B8C-BF41-AA01E38242EE}" sibTransId="{6ABB548E-C750-49A2-A82F-184E3584FBE1}"/>
    <dgm:cxn modelId="{CB1950AA-3F25-44FD-822F-F524570ECD13}" srcId="{2F6F5B0E-B8DA-46E4-9312-13CC89A5D695}" destId="{A628ADE2-1047-4379-A4F9-82C2ECEBD379}" srcOrd="2" destOrd="0" parTransId="{B3F14BBB-1547-4423-B55D-9E82A3173AE5}" sibTransId="{E3661635-F3FC-41B0-AC73-2F7632B71C36}"/>
    <dgm:cxn modelId="{DFA1FEAC-160D-417E-BABA-36AA63B4E00F}" type="presOf" srcId="{2F6F5B0E-B8DA-46E4-9312-13CC89A5D695}" destId="{9E782B77-61FF-4534-BD21-057253299849}" srcOrd="0" destOrd="0" presId="urn:microsoft.com/office/officeart/2005/8/layout/hList1"/>
    <dgm:cxn modelId="{03772DAF-70B5-4DAB-A86C-43C6D15B98ED}" type="presOf" srcId="{2AD83441-4917-49AB-BDC8-37EAE037AC7F}" destId="{09D4533A-0433-4A62-99C7-660A32AD5A84}" srcOrd="0" destOrd="2" presId="urn:microsoft.com/office/officeart/2005/8/layout/hList1"/>
    <dgm:cxn modelId="{44ABD1B1-F180-4E2A-9D23-7B4295768B54}" srcId="{E76A212E-072D-4D70-A4B1-EA6DAFFCFA51}" destId="{4CD846FF-567A-4FC5-8271-4C161ED07261}" srcOrd="3" destOrd="0" parTransId="{E37C663A-95A2-48C5-BA36-1DE3220AEB2B}" sibTransId="{C6661D91-C8CD-401E-9EF7-72C1DB502E4B}"/>
    <dgm:cxn modelId="{E41B54B7-5A0B-4470-992A-A5EC5937A32C}" srcId="{86EEF8F0-4FFA-46BF-B289-9605EBA37ECD}" destId="{2F6F5B0E-B8DA-46E4-9312-13CC89A5D695}" srcOrd="0" destOrd="0" parTransId="{D842893E-2A5D-4766-A2B1-F3D3D415B7A3}" sibTransId="{3C4EA9C5-0C17-4270-BEC3-A5D9546F300B}"/>
    <dgm:cxn modelId="{F6ED23C9-E4B8-4ABB-8183-C25505212FA5}" srcId="{E76A212E-072D-4D70-A4B1-EA6DAFFCFA51}" destId="{555F99AC-A334-47D1-8D66-DCD1C12ADA36}" srcOrd="4" destOrd="0" parTransId="{D56A331D-8FF1-41B7-9140-6D234DB7678C}" sibTransId="{05D5EDE1-2213-4494-9DE4-4F71AC958DA4}"/>
    <dgm:cxn modelId="{D43558C9-5DEF-46D2-8088-807E4FA20266}" type="presOf" srcId="{CE99C33F-833A-49CE-95A7-A504FC83437A}" destId="{213CBD97-8A9B-4568-B2C1-9DE4536555FC}" srcOrd="0" destOrd="1" presId="urn:microsoft.com/office/officeart/2005/8/layout/hList1"/>
    <dgm:cxn modelId="{3455F3CA-80B8-4269-A7EC-97A6995B1FEB}" type="presOf" srcId="{4CD846FF-567A-4FC5-8271-4C161ED07261}" destId="{213CBD97-8A9B-4568-B2C1-9DE4536555FC}" srcOrd="0" destOrd="3" presId="urn:microsoft.com/office/officeart/2005/8/layout/hList1"/>
    <dgm:cxn modelId="{170216CB-0723-46C4-A73B-916CB8898C73}" srcId="{6DA1CF64-21ED-43D9-AE80-27F99715083E}" destId="{174D5747-EE25-4F67-A087-89139165B43D}" srcOrd="1" destOrd="0" parTransId="{1CCE332A-BFB7-4AAB-9CD1-C0D15A9F4EBD}" sibTransId="{805758EC-1D41-4645-BE58-FFBEC08B81C2}"/>
    <dgm:cxn modelId="{88615AD7-E33E-42BA-BF2D-DFC0368CF78E}" type="presOf" srcId="{EE60D28E-758B-4CBC-9E98-E0E4825CCB30}" destId="{734D3AF8-97B5-4C2B-A531-32C008E23BE3}" srcOrd="0" destOrd="1" presId="urn:microsoft.com/office/officeart/2005/8/layout/hList1"/>
    <dgm:cxn modelId="{23F535DC-2317-4366-A023-4E7095967F65}" type="presOf" srcId="{E76A212E-072D-4D70-A4B1-EA6DAFFCFA51}" destId="{CF58DBB7-28CB-420C-9188-A50E46FB46A5}" srcOrd="0" destOrd="0" presId="urn:microsoft.com/office/officeart/2005/8/layout/hList1"/>
    <dgm:cxn modelId="{662E9FE2-4AF3-4B15-BB20-9FE2F68E07B8}" type="presOf" srcId="{555F99AC-A334-47D1-8D66-DCD1C12ADA36}" destId="{213CBD97-8A9B-4568-B2C1-9DE4536555FC}" srcOrd="0" destOrd="4" presId="urn:microsoft.com/office/officeart/2005/8/layout/hList1"/>
    <dgm:cxn modelId="{0CA92BE3-1FB4-4006-80C0-AB708E8795BF}" type="presOf" srcId="{511D3FC6-681A-4589-9898-FA6C6871E350}" destId="{213CBD97-8A9B-4568-B2C1-9DE4536555FC}" srcOrd="0" destOrd="2" presId="urn:microsoft.com/office/officeart/2005/8/layout/hList1"/>
    <dgm:cxn modelId="{CBA796E4-29FF-4997-B2E2-D112A0C48AEF}" type="presOf" srcId="{F6A9B533-554E-4AD1-BD33-04851F0CC18A}" destId="{9CCAFE2F-EFCB-4413-8B3B-399B112306C7}" srcOrd="0" destOrd="0" presId="urn:microsoft.com/office/officeart/2005/8/layout/hList1"/>
    <dgm:cxn modelId="{F2E2C4E4-C7B0-446B-8F40-6AD896BACA23}" type="presOf" srcId="{8F3C9EFC-3CD0-4B15-A7DC-2D0561A24604}" destId="{734D3AF8-97B5-4C2B-A531-32C008E23BE3}" srcOrd="0" destOrd="3" presId="urn:microsoft.com/office/officeart/2005/8/layout/hList1"/>
    <dgm:cxn modelId="{60A251E8-03ED-4D4B-883C-549BE945CBB8}" type="presOf" srcId="{7A71545C-3B86-47CF-B5BF-12DE50E76A3D}" destId="{734D3AF8-97B5-4C2B-A531-32C008E23BE3}" srcOrd="0" destOrd="4" presId="urn:microsoft.com/office/officeart/2005/8/layout/hList1"/>
    <dgm:cxn modelId="{54272BE9-3387-479B-886B-90BD3E8237DF}" srcId="{E76A212E-072D-4D70-A4B1-EA6DAFFCFA51}" destId="{CF1AA5BC-F273-41A5-ABF9-24DAEBF9673C}" srcOrd="0" destOrd="0" parTransId="{0450BF3E-0EB4-4DD7-840B-989C503309AE}" sibTransId="{978761D0-68FE-4862-A5FD-6707ACF6B1C3}"/>
    <dgm:cxn modelId="{D090C3F7-9601-419C-A5D0-9306FEB0AE43}" srcId="{FAC71688-0F25-4251-97FA-1286F339BDAD}" destId="{AFFA13DC-0D35-46CC-8B00-ADD3660CE3B3}" srcOrd="1" destOrd="0" parTransId="{7A66B9C4-5761-4131-AA91-013FE6E43576}" sibTransId="{8DAB7085-8396-40FF-A839-B0BF57755166}"/>
    <dgm:cxn modelId="{C16B74F8-3EE4-430F-9CA7-F384ECD9EF53}" type="presOf" srcId="{CF1AA5BC-F273-41A5-ABF9-24DAEBF9673C}" destId="{213CBD97-8A9B-4568-B2C1-9DE4536555FC}" srcOrd="0" destOrd="0" presId="urn:microsoft.com/office/officeart/2005/8/layout/hList1"/>
    <dgm:cxn modelId="{491194FD-1536-4CA8-9B39-26AC4D0D8555}" type="presOf" srcId="{0FC619BE-2F55-4455-8911-F218F500D59B}" destId="{9CCAFE2F-EFCB-4413-8B3B-399B112306C7}" srcOrd="0" destOrd="2" presId="urn:microsoft.com/office/officeart/2005/8/layout/hList1"/>
    <dgm:cxn modelId="{F46554FE-DA51-481B-932B-E6095B2CC373}" srcId="{86EEF8F0-4FFA-46BF-B289-9605EBA37ECD}" destId="{FAC71688-0F25-4251-97FA-1286F339BDAD}" srcOrd="2" destOrd="0" parTransId="{1877DF4C-5600-4F70-958C-89FC0A47FFA0}" sibTransId="{E29A4508-051F-4657-914A-60DD7E3D5D66}"/>
    <dgm:cxn modelId="{4419BB1F-AC10-4FEC-97CD-DDBCD187C0CC}" type="presParOf" srcId="{C26B87C6-35A4-4801-9C88-637D3A4EBDFA}" destId="{EFC88D91-6782-4688-AC24-62581D352072}" srcOrd="0" destOrd="0" presId="urn:microsoft.com/office/officeart/2005/8/layout/hList1"/>
    <dgm:cxn modelId="{A170EDC1-F10E-42FD-90D1-860E4109EA25}" type="presParOf" srcId="{EFC88D91-6782-4688-AC24-62581D352072}" destId="{9E782B77-61FF-4534-BD21-057253299849}" srcOrd="0" destOrd="0" presId="urn:microsoft.com/office/officeart/2005/8/layout/hList1"/>
    <dgm:cxn modelId="{8C70C816-0E49-4536-A465-A3E087509475}" type="presParOf" srcId="{EFC88D91-6782-4688-AC24-62581D352072}" destId="{734D3AF8-97B5-4C2B-A531-32C008E23BE3}" srcOrd="1" destOrd="0" presId="urn:microsoft.com/office/officeart/2005/8/layout/hList1"/>
    <dgm:cxn modelId="{2491BEC0-8598-4DE8-8249-935B7B8CECC0}" type="presParOf" srcId="{C26B87C6-35A4-4801-9C88-637D3A4EBDFA}" destId="{E63C3768-F262-47FB-B31E-3E1869DD6D13}" srcOrd="1" destOrd="0" presId="urn:microsoft.com/office/officeart/2005/8/layout/hList1"/>
    <dgm:cxn modelId="{177A2B43-6BFC-4371-BE1D-C726B2B1511B}" type="presParOf" srcId="{C26B87C6-35A4-4801-9C88-637D3A4EBDFA}" destId="{9790573A-47F4-4801-BCDB-BB8D28F56973}" srcOrd="2" destOrd="0" presId="urn:microsoft.com/office/officeart/2005/8/layout/hList1"/>
    <dgm:cxn modelId="{7F4E43F0-67A0-4640-A5F3-4013903C40E4}" type="presParOf" srcId="{9790573A-47F4-4801-BCDB-BB8D28F56973}" destId="{CF58DBB7-28CB-420C-9188-A50E46FB46A5}" srcOrd="0" destOrd="0" presId="urn:microsoft.com/office/officeart/2005/8/layout/hList1"/>
    <dgm:cxn modelId="{AAAB930B-D8DE-41F2-B416-171A8418BF56}" type="presParOf" srcId="{9790573A-47F4-4801-BCDB-BB8D28F56973}" destId="{213CBD97-8A9B-4568-B2C1-9DE4536555FC}" srcOrd="1" destOrd="0" presId="urn:microsoft.com/office/officeart/2005/8/layout/hList1"/>
    <dgm:cxn modelId="{DFF2404D-EAB4-495F-8F87-E8B35790CA5D}" type="presParOf" srcId="{C26B87C6-35A4-4801-9C88-637D3A4EBDFA}" destId="{4A54DAED-FA1E-4BE9-A239-9B4FF60465B8}" srcOrd="3" destOrd="0" presId="urn:microsoft.com/office/officeart/2005/8/layout/hList1"/>
    <dgm:cxn modelId="{E33C5CF6-CFD3-44A1-9669-247E661CF96F}" type="presParOf" srcId="{C26B87C6-35A4-4801-9C88-637D3A4EBDFA}" destId="{6EC5FDB3-F22C-407E-8593-F86908FB84A5}" srcOrd="4" destOrd="0" presId="urn:microsoft.com/office/officeart/2005/8/layout/hList1"/>
    <dgm:cxn modelId="{DB585012-DE4E-4190-A8F6-284F0B02E0B9}" type="presParOf" srcId="{6EC5FDB3-F22C-407E-8593-F86908FB84A5}" destId="{809A0B17-FF62-4B39-8AE8-CD65E05B9680}" srcOrd="0" destOrd="0" presId="urn:microsoft.com/office/officeart/2005/8/layout/hList1"/>
    <dgm:cxn modelId="{AD900470-3119-46F3-9A0B-B5E08D3EE7D8}" type="presParOf" srcId="{6EC5FDB3-F22C-407E-8593-F86908FB84A5}" destId="{9CCAFE2F-EFCB-4413-8B3B-399B112306C7}" srcOrd="1" destOrd="0" presId="urn:microsoft.com/office/officeart/2005/8/layout/hList1"/>
    <dgm:cxn modelId="{363BCF32-643E-4055-B247-7C7060500687}" type="presParOf" srcId="{C26B87C6-35A4-4801-9C88-637D3A4EBDFA}" destId="{A395B1D9-B0B9-45B8-B08C-1215AEB515FF}" srcOrd="5" destOrd="0" presId="urn:microsoft.com/office/officeart/2005/8/layout/hList1"/>
    <dgm:cxn modelId="{AC8BFDD3-507F-4CAC-8191-CC309A4A0702}" type="presParOf" srcId="{C26B87C6-35A4-4801-9C88-637D3A4EBDFA}" destId="{7CDEA466-1F3A-411F-ACEF-6665E8EDC65B}" srcOrd="6" destOrd="0" presId="urn:microsoft.com/office/officeart/2005/8/layout/hList1"/>
    <dgm:cxn modelId="{DD708726-043C-4D02-B034-07614C795E23}" type="presParOf" srcId="{7CDEA466-1F3A-411F-ACEF-6665E8EDC65B}" destId="{49D21EBB-1BB4-4216-A0FF-A850B60979F2}" srcOrd="0" destOrd="0" presId="urn:microsoft.com/office/officeart/2005/8/layout/hList1"/>
    <dgm:cxn modelId="{7CFBE6AC-70D2-4BE9-A92F-44C52BC4155B}" type="presParOf" srcId="{7CDEA466-1F3A-411F-ACEF-6665E8EDC65B}" destId="{09D4533A-0433-4A62-99C7-660A32AD5A84}"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EF8F0-4FFA-46BF-B289-9605EBA37E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6F5B0E-B8DA-46E4-9312-13CC89A5D695}">
      <dgm:prSet phldrT="[Text]" custT="1"/>
      <dgm:spPr>
        <a:solidFill>
          <a:srgbClr val="E0682C"/>
        </a:solidFill>
        <a:ln>
          <a:solidFill>
            <a:schemeClr val="tx1"/>
          </a:solidFill>
        </a:ln>
      </dgm:spPr>
      <dgm:t>
        <a:bodyPr/>
        <a:lstStyle/>
        <a:p>
          <a:r>
            <a:rPr lang="en-US" sz="1800" b="1">
              <a:latin typeface="Montserrat" panose="00000500000000000000" pitchFamily="2" charset="0"/>
            </a:rPr>
            <a:t>Early Adopter Cohort </a:t>
          </a:r>
        </a:p>
      </dgm:t>
    </dgm:pt>
    <dgm:pt modelId="{D842893E-2A5D-4766-A2B1-F3D3D415B7A3}" type="parTrans" cxnId="{E41B54B7-5A0B-4470-992A-A5EC5937A32C}">
      <dgm:prSet/>
      <dgm:spPr/>
      <dgm:t>
        <a:bodyPr/>
        <a:lstStyle/>
        <a:p>
          <a:endParaRPr lang="en-US"/>
        </a:p>
      </dgm:t>
    </dgm:pt>
    <dgm:pt modelId="{3C4EA9C5-0C17-4270-BEC3-A5D9546F300B}" type="sibTrans" cxnId="{E41B54B7-5A0B-4470-992A-A5EC5937A32C}">
      <dgm:prSet/>
      <dgm:spPr/>
      <dgm:t>
        <a:bodyPr/>
        <a:lstStyle/>
        <a:p>
          <a:endParaRPr lang="en-US"/>
        </a:p>
      </dgm:t>
    </dgm:pt>
    <dgm:pt modelId="{47CB685C-9A7A-4E53-9B59-DBF491E04697}">
      <dgm:prSet phldrT="[Text]" custT="1"/>
      <dgm:spPr>
        <a:noFill/>
        <a:ln>
          <a:solidFill>
            <a:schemeClr val="tx1">
              <a:alpha val="90000"/>
            </a:schemeClr>
          </a:solidFill>
        </a:ln>
      </dgm:spPr>
      <dgm:t>
        <a:bodyPr/>
        <a:lstStyle/>
        <a:p>
          <a:pPr>
            <a:buFont typeface="Arial" panose="020B0604020202020204" pitchFamily="34" charset="0"/>
            <a:buChar char="•"/>
          </a:pPr>
          <a:r>
            <a:rPr lang="en-US" sz="2000" dirty="0">
              <a:solidFill>
                <a:srgbClr val="464646"/>
              </a:solidFill>
              <a:latin typeface="Calibri" panose="020F0502020204030204" pitchFamily="34" charset="0"/>
              <a:cs typeface="Calibri" panose="020F0502020204030204" pitchFamily="34" charset="0"/>
            </a:rPr>
            <a:t>Mapping and execution of systems change by group of early states </a:t>
          </a:r>
        </a:p>
      </dgm:t>
    </dgm:pt>
    <dgm:pt modelId="{CD3BBCE8-C6AD-415E-85F1-4DBD72D334D4}" type="parTrans" cxnId="{0FDA7427-D06D-4CAA-8748-40AE54202269}">
      <dgm:prSet/>
      <dgm:spPr/>
      <dgm:t>
        <a:bodyPr/>
        <a:lstStyle/>
        <a:p>
          <a:endParaRPr lang="en-US"/>
        </a:p>
      </dgm:t>
    </dgm:pt>
    <dgm:pt modelId="{BB27F332-33F9-4F93-8A15-50D662F66A93}" type="sibTrans" cxnId="{0FDA7427-D06D-4CAA-8748-40AE54202269}">
      <dgm:prSet/>
      <dgm:spPr/>
      <dgm:t>
        <a:bodyPr/>
        <a:lstStyle/>
        <a:p>
          <a:endParaRPr lang="en-US"/>
        </a:p>
      </dgm:t>
    </dgm:pt>
    <dgm:pt modelId="{E76A212E-072D-4D70-A4B1-EA6DAFFCFA51}">
      <dgm:prSet phldrT="[Text]" custT="1"/>
      <dgm:spPr>
        <a:solidFill>
          <a:srgbClr val="00AEC7"/>
        </a:solidFill>
        <a:ln>
          <a:solidFill>
            <a:schemeClr val="tx1"/>
          </a:solidFill>
        </a:ln>
      </dgm:spPr>
      <dgm:t>
        <a:bodyPr/>
        <a:lstStyle/>
        <a:p>
          <a:pPr>
            <a:buClr>
              <a:srgbClr val="000000"/>
            </a:buClr>
            <a:buSzPts val="1600"/>
            <a:buFont typeface="Wingdings" panose="05000000000000000000" pitchFamily="2" charset="2"/>
            <a:buChar char="Ø"/>
          </a:pPr>
          <a:r>
            <a:rPr lang="en-US" sz="1800" b="1">
              <a:latin typeface="Montserrat" panose="00000500000000000000" pitchFamily="2" charset="0"/>
            </a:rPr>
            <a:t>Resource Support</a:t>
          </a:r>
          <a:endParaRPr lang="en-US" sz="1800" b="1"/>
        </a:p>
      </dgm:t>
    </dgm:pt>
    <dgm:pt modelId="{248252E9-7D94-4995-8071-5605A4C89445}" type="parTrans" cxnId="{3E9D9A8B-242C-4640-942D-C2BA386E8D38}">
      <dgm:prSet/>
      <dgm:spPr/>
      <dgm:t>
        <a:bodyPr/>
        <a:lstStyle/>
        <a:p>
          <a:endParaRPr lang="en-US"/>
        </a:p>
      </dgm:t>
    </dgm:pt>
    <dgm:pt modelId="{D9A76049-578C-4F78-B9BC-E4FE84A56502}" type="sibTrans" cxnId="{3E9D9A8B-242C-4640-942D-C2BA386E8D38}">
      <dgm:prSet/>
      <dgm:spPr/>
      <dgm:t>
        <a:bodyPr/>
        <a:lstStyle/>
        <a:p>
          <a:endParaRPr lang="en-US"/>
        </a:p>
      </dgm:t>
    </dgm:pt>
    <dgm:pt modelId="{CF1AA5BC-F273-41A5-ABF9-24DAEBF9673C}">
      <dgm:prSet phldrT="[Text]" custT="1"/>
      <dgm:spPr>
        <a:solidFill>
          <a:schemeClr val="bg1">
            <a:alpha val="90000"/>
          </a:schemeClr>
        </a:solidFill>
        <a:ln>
          <a:solidFill>
            <a:schemeClr val="tx1">
              <a:alpha val="90000"/>
            </a:schemeClr>
          </a:solidFill>
        </a:ln>
      </dgm:spPr>
      <dgm:t>
        <a:bodyPr/>
        <a:lstStyle/>
        <a:p>
          <a:pPr>
            <a:buFont typeface="Arial" panose="020B0604020202020204" pitchFamily="34" charset="0"/>
            <a:buChar char="•"/>
          </a:pPr>
          <a:r>
            <a:rPr lang="en-US" sz="2000" b="0" i="0" dirty="0">
              <a:solidFill>
                <a:srgbClr val="464646"/>
              </a:solidFill>
              <a:effectLst/>
              <a:latin typeface="Calibri" panose="020F0502020204030204" pitchFamily="34" charset="0"/>
              <a:cs typeface="Calibri" panose="020F0502020204030204" pitchFamily="34" charset="0"/>
            </a:rPr>
            <a:t>Provide briefs, audit tool, communication materials, and additional crosswalks in response to state and local needs </a:t>
          </a:r>
          <a:endParaRPr lang="en-US" sz="2000" dirty="0">
            <a:solidFill>
              <a:srgbClr val="464646"/>
            </a:solidFill>
            <a:latin typeface="Calibri" panose="020F0502020204030204" pitchFamily="34" charset="0"/>
            <a:cs typeface="Calibri" panose="020F0502020204030204" pitchFamily="34" charset="0"/>
          </a:endParaRPr>
        </a:p>
      </dgm:t>
    </dgm:pt>
    <dgm:pt modelId="{0450BF3E-0EB4-4DD7-840B-989C503309AE}" type="parTrans" cxnId="{54272BE9-3387-479B-886B-90BD3E8237DF}">
      <dgm:prSet/>
      <dgm:spPr/>
      <dgm:t>
        <a:bodyPr/>
        <a:lstStyle/>
        <a:p>
          <a:endParaRPr lang="en-US"/>
        </a:p>
      </dgm:t>
    </dgm:pt>
    <dgm:pt modelId="{978761D0-68FE-4862-A5FD-6707ACF6B1C3}" type="sibTrans" cxnId="{54272BE9-3387-479B-886B-90BD3E8237DF}">
      <dgm:prSet/>
      <dgm:spPr/>
      <dgm:t>
        <a:bodyPr/>
        <a:lstStyle/>
        <a:p>
          <a:endParaRPr lang="en-US"/>
        </a:p>
      </dgm:t>
    </dgm:pt>
    <dgm:pt modelId="{FAC71688-0F25-4251-97FA-1286F339BDAD}">
      <dgm:prSet phldrT="[Text]" custT="1"/>
      <dgm:spPr>
        <a:solidFill>
          <a:srgbClr val="7BB801"/>
        </a:solidFill>
        <a:ln>
          <a:solidFill>
            <a:schemeClr val="tx1"/>
          </a:solidFill>
        </a:ln>
      </dgm:spPr>
      <dgm:t>
        <a:bodyPr/>
        <a:lstStyle/>
        <a:p>
          <a:r>
            <a:rPr lang="en-US" sz="1800" b="1">
              <a:latin typeface="Montserrat" panose="00000500000000000000" pitchFamily="2" charset="0"/>
            </a:rPr>
            <a:t>Convening Spaces </a:t>
          </a:r>
        </a:p>
      </dgm:t>
    </dgm:pt>
    <dgm:pt modelId="{1877DF4C-5600-4F70-958C-89FC0A47FFA0}" type="parTrans" cxnId="{F46554FE-DA51-481B-932B-E6095B2CC373}">
      <dgm:prSet/>
      <dgm:spPr/>
      <dgm:t>
        <a:bodyPr/>
        <a:lstStyle/>
        <a:p>
          <a:endParaRPr lang="en-US"/>
        </a:p>
      </dgm:t>
    </dgm:pt>
    <dgm:pt modelId="{E29A4508-051F-4657-914A-60DD7E3D5D66}" type="sibTrans" cxnId="{F46554FE-DA51-481B-932B-E6095B2CC373}">
      <dgm:prSet/>
      <dgm:spPr/>
      <dgm:t>
        <a:bodyPr/>
        <a:lstStyle/>
        <a:p>
          <a:endParaRPr lang="en-US"/>
        </a:p>
      </dgm:t>
    </dgm:pt>
    <dgm:pt modelId="{F6A9B533-554E-4AD1-BD33-04851F0CC18A}">
      <dgm:prSet phldrT="[Text]" custT="1"/>
      <dgm:spPr>
        <a:solidFill>
          <a:schemeClr val="bg1">
            <a:alpha val="90000"/>
          </a:schemeClr>
        </a:solidFill>
        <a:ln>
          <a:solidFill>
            <a:schemeClr val="tx1">
              <a:alpha val="90000"/>
            </a:schemeClr>
          </a:solidFill>
        </a:ln>
      </dgm:spPr>
      <dgm:t>
        <a:bodyPr/>
        <a:lstStyle/>
        <a:p>
          <a:pPr>
            <a:buFont typeface="Arial" panose="020B0604020202020204" pitchFamily="34" charset="0"/>
            <a:buChar char="•"/>
          </a:pPr>
          <a:r>
            <a:rPr lang="en-US" sz="2000" b="0" i="0" dirty="0">
              <a:solidFill>
                <a:srgbClr val="464646"/>
              </a:solidFill>
              <a:effectLst/>
              <a:latin typeface="Calibri" panose="020F0502020204030204" pitchFamily="34" charset="0"/>
              <a:cs typeface="Calibri" panose="020F0502020204030204" pitchFamily="34" charset="0"/>
            </a:rPr>
            <a:t>Topic and role-based communities for state teams to learn from each other throughout implementation </a:t>
          </a:r>
          <a:endParaRPr lang="en-US" sz="2000" dirty="0">
            <a:solidFill>
              <a:srgbClr val="464646"/>
            </a:solidFill>
            <a:latin typeface="Calibri" panose="020F0502020204030204" pitchFamily="34" charset="0"/>
            <a:cs typeface="Calibri" panose="020F0502020204030204" pitchFamily="34" charset="0"/>
          </a:endParaRPr>
        </a:p>
      </dgm:t>
    </dgm:pt>
    <dgm:pt modelId="{4534CFAC-3460-4D30-BECB-AA8E4F4DFFB0}" type="parTrans" cxnId="{DBE63D27-BE5A-4F33-9941-69C89F2CB46C}">
      <dgm:prSet/>
      <dgm:spPr/>
      <dgm:t>
        <a:bodyPr/>
        <a:lstStyle/>
        <a:p>
          <a:endParaRPr lang="en-US"/>
        </a:p>
      </dgm:t>
    </dgm:pt>
    <dgm:pt modelId="{0A345091-053A-4E47-B659-2523DD41A210}" type="sibTrans" cxnId="{DBE63D27-BE5A-4F33-9941-69C89F2CB46C}">
      <dgm:prSet/>
      <dgm:spPr/>
      <dgm:t>
        <a:bodyPr/>
        <a:lstStyle/>
        <a:p>
          <a:endParaRPr lang="en-US"/>
        </a:p>
      </dgm:t>
    </dgm:pt>
    <dgm:pt modelId="{6DA1CF64-21ED-43D9-AE80-27F99715083E}">
      <dgm:prSet custT="1"/>
      <dgm:spPr>
        <a:solidFill>
          <a:srgbClr val="CF589A"/>
        </a:solidFill>
        <a:ln>
          <a:solidFill>
            <a:schemeClr val="tx1"/>
          </a:solidFill>
        </a:ln>
      </dgm:spPr>
      <dgm:t>
        <a:bodyPr/>
        <a:lstStyle/>
        <a:p>
          <a:r>
            <a:rPr lang="en-US" sz="1800" b="1">
              <a:latin typeface="Montserrat Medium" panose="020B0604020202020204" charset="0"/>
            </a:rPr>
            <a:t>Technical Assistance </a:t>
          </a:r>
          <a:endParaRPr lang="en-US" sz="1600" b="1">
            <a:latin typeface="Montserrat Medium" panose="020B0604020202020204" charset="0"/>
          </a:endParaRPr>
        </a:p>
      </dgm:t>
    </dgm:pt>
    <dgm:pt modelId="{FBAE3B20-5449-48DE-BF9C-C49C9FD96F44}" type="parTrans" cxnId="{1C7F7C74-6F1C-4BF0-BD9E-53DAED74BB3E}">
      <dgm:prSet/>
      <dgm:spPr/>
      <dgm:t>
        <a:bodyPr/>
        <a:lstStyle/>
        <a:p>
          <a:endParaRPr lang="en-US"/>
        </a:p>
      </dgm:t>
    </dgm:pt>
    <dgm:pt modelId="{51E343DB-B11F-4F87-B71E-468960DD6B33}" type="sibTrans" cxnId="{1C7F7C74-6F1C-4BF0-BD9E-53DAED74BB3E}">
      <dgm:prSet/>
      <dgm:spPr/>
      <dgm:t>
        <a:bodyPr/>
        <a:lstStyle/>
        <a:p>
          <a:endParaRPr lang="en-US"/>
        </a:p>
      </dgm:t>
    </dgm:pt>
    <dgm:pt modelId="{97BBDE6D-F4ED-4451-9C71-5CB4938DC76F}">
      <dgm:prSet custT="1"/>
      <dgm:spPr>
        <a:noFill/>
        <a:ln>
          <a:solidFill>
            <a:schemeClr val="tx1">
              <a:alpha val="90000"/>
            </a:schemeClr>
          </a:solidFill>
        </a:ln>
      </dgm:spPr>
      <dgm:t>
        <a:bodyPr/>
        <a:lstStyle/>
        <a:p>
          <a:pPr>
            <a:buFont typeface="Arial" panose="020B0604020202020204" pitchFamily="34" charset="0"/>
            <a:buChar char="•"/>
          </a:pPr>
          <a:r>
            <a:rPr lang="en-US" sz="2400" dirty="0">
              <a:solidFill>
                <a:srgbClr val="464646"/>
              </a:solidFill>
              <a:latin typeface="Calibri" panose="020F0502020204030204" pitchFamily="34" charset="0"/>
              <a:cs typeface="Calibri" panose="020F0502020204030204" pitchFamily="34" charset="0"/>
            </a:rPr>
            <a:t>One-time and intensive technical assistance to meet specific state needs </a:t>
          </a:r>
        </a:p>
      </dgm:t>
    </dgm:pt>
    <dgm:pt modelId="{0AE95964-50EB-44C4-8AD7-1CC87AC3C034}" type="parTrans" cxnId="{98D9CC63-E380-4D1B-9E85-E256E6A21265}">
      <dgm:prSet/>
      <dgm:spPr/>
      <dgm:t>
        <a:bodyPr/>
        <a:lstStyle/>
        <a:p>
          <a:endParaRPr lang="en-US"/>
        </a:p>
      </dgm:t>
    </dgm:pt>
    <dgm:pt modelId="{C28B0119-DEB2-4221-9CFA-CCE44F3060DB}" type="sibTrans" cxnId="{98D9CC63-E380-4D1B-9E85-E256E6A21265}">
      <dgm:prSet/>
      <dgm:spPr/>
      <dgm:t>
        <a:bodyPr/>
        <a:lstStyle/>
        <a:p>
          <a:endParaRPr lang="en-US"/>
        </a:p>
      </dgm:t>
    </dgm:pt>
    <dgm:pt modelId="{1E4527FF-123A-4C1B-888F-1897A09D9686}">
      <dgm:prSet phldrT="[Text]" custT="1"/>
      <dgm:spPr>
        <a:noFill/>
        <a:ln>
          <a:solidFill>
            <a:schemeClr val="tx1">
              <a:alpha val="90000"/>
            </a:schemeClr>
          </a:solidFill>
        </a:ln>
      </dgm:spPr>
      <dgm:t>
        <a:bodyPr/>
        <a:lstStyle/>
        <a:p>
          <a:pPr>
            <a:buFont typeface="Arial" panose="020B0604020202020204" pitchFamily="34" charset="0"/>
            <a:buChar char="•"/>
          </a:pPr>
          <a:r>
            <a:rPr lang="en-US" sz="2000" dirty="0">
              <a:solidFill>
                <a:srgbClr val="464646"/>
              </a:solidFill>
              <a:latin typeface="Calibri" panose="020F0502020204030204" pitchFamily="34" charset="0"/>
              <a:cs typeface="Calibri" panose="020F0502020204030204" pitchFamily="34" charset="0"/>
            </a:rPr>
            <a:t>Knowledge sharing of early innovations and lessons learned</a:t>
          </a:r>
        </a:p>
      </dgm:t>
    </dgm:pt>
    <dgm:pt modelId="{04FB656C-BD05-4DCA-ABA7-699F9E6F48BB}" type="parTrans" cxnId="{050FC1AB-FC52-4589-82A3-5197F44C250A}">
      <dgm:prSet/>
      <dgm:spPr/>
      <dgm:t>
        <a:bodyPr/>
        <a:lstStyle/>
        <a:p>
          <a:endParaRPr lang="en-US"/>
        </a:p>
      </dgm:t>
    </dgm:pt>
    <dgm:pt modelId="{6FEC9F5A-5A48-4B2E-839E-459F2E2B239F}" type="sibTrans" cxnId="{050FC1AB-FC52-4589-82A3-5197F44C250A}">
      <dgm:prSet/>
      <dgm:spPr/>
      <dgm:t>
        <a:bodyPr/>
        <a:lstStyle/>
        <a:p>
          <a:endParaRPr lang="en-US"/>
        </a:p>
      </dgm:t>
    </dgm:pt>
    <dgm:pt modelId="{C26B87C6-35A4-4801-9C88-637D3A4EBDFA}" type="pres">
      <dgm:prSet presAssocID="{86EEF8F0-4FFA-46BF-B289-9605EBA37ECD}" presName="Name0" presStyleCnt="0">
        <dgm:presLayoutVars>
          <dgm:dir/>
          <dgm:animLvl val="lvl"/>
          <dgm:resizeHandles val="exact"/>
        </dgm:presLayoutVars>
      </dgm:prSet>
      <dgm:spPr/>
    </dgm:pt>
    <dgm:pt modelId="{EFC88D91-6782-4688-AC24-62581D352072}" type="pres">
      <dgm:prSet presAssocID="{2F6F5B0E-B8DA-46E4-9312-13CC89A5D695}" presName="composite" presStyleCnt="0"/>
      <dgm:spPr/>
    </dgm:pt>
    <dgm:pt modelId="{9E782B77-61FF-4534-BD21-057253299849}" type="pres">
      <dgm:prSet presAssocID="{2F6F5B0E-B8DA-46E4-9312-13CC89A5D695}" presName="parTx" presStyleLbl="alignNode1" presStyleIdx="0" presStyleCnt="4">
        <dgm:presLayoutVars>
          <dgm:chMax val="0"/>
          <dgm:chPref val="0"/>
          <dgm:bulletEnabled val="1"/>
        </dgm:presLayoutVars>
      </dgm:prSet>
      <dgm:spPr/>
    </dgm:pt>
    <dgm:pt modelId="{734D3AF8-97B5-4C2B-A531-32C008E23BE3}" type="pres">
      <dgm:prSet presAssocID="{2F6F5B0E-B8DA-46E4-9312-13CC89A5D695}" presName="desTx" presStyleLbl="alignAccFollowNode1" presStyleIdx="0" presStyleCnt="4">
        <dgm:presLayoutVars>
          <dgm:bulletEnabled val="1"/>
        </dgm:presLayoutVars>
      </dgm:prSet>
      <dgm:spPr/>
    </dgm:pt>
    <dgm:pt modelId="{E63C3768-F262-47FB-B31E-3E1869DD6D13}" type="pres">
      <dgm:prSet presAssocID="{3C4EA9C5-0C17-4270-BEC3-A5D9546F300B}" presName="space" presStyleCnt="0"/>
      <dgm:spPr/>
    </dgm:pt>
    <dgm:pt modelId="{9790573A-47F4-4801-BCDB-BB8D28F56973}" type="pres">
      <dgm:prSet presAssocID="{E76A212E-072D-4D70-A4B1-EA6DAFFCFA51}" presName="composite" presStyleCnt="0"/>
      <dgm:spPr/>
    </dgm:pt>
    <dgm:pt modelId="{CF58DBB7-28CB-420C-9188-A50E46FB46A5}" type="pres">
      <dgm:prSet presAssocID="{E76A212E-072D-4D70-A4B1-EA6DAFFCFA51}" presName="parTx" presStyleLbl="alignNode1" presStyleIdx="1" presStyleCnt="4">
        <dgm:presLayoutVars>
          <dgm:chMax val="0"/>
          <dgm:chPref val="0"/>
          <dgm:bulletEnabled val="1"/>
        </dgm:presLayoutVars>
      </dgm:prSet>
      <dgm:spPr/>
    </dgm:pt>
    <dgm:pt modelId="{213CBD97-8A9B-4568-B2C1-9DE4536555FC}" type="pres">
      <dgm:prSet presAssocID="{E76A212E-072D-4D70-A4B1-EA6DAFFCFA51}" presName="desTx" presStyleLbl="alignAccFollowNode1" presStyleIdx="1" presStyleCnt="4">
        <dgm:presLayoutVars>
          <dgm:bulletEnabled val="1"/>
        </dgm:presLayoutVars>
      </dgm:prSet>
      <dgm:spPr/>
    </dgm:pt>
    <dgm:pt modelId="{4A54DAED-FA1E-4BE9-A239-9B4FF60465B8}" type="pres">
      <dgm:prSet presAssocID="{D9A76049-578C-4F78-B9BC-E4FE84A56502}" presName="space" presStyleCnt="0"/>
      <dgm:spPr/>
    </dgm:pt>
    <dgm:pt modelId="{6EC5FDB3-F22C-407E-8593-F86908FB84A5}" type="pres">
      <dgm:prSet presAssocID="{FAC71688-0F25-4251-97FA-1286F339BDAD}" presName="composite" presStyleCnt="0"/>
      <dgm:spPr/>
    </dgm:pt>
    <dgm:pt modelId="{809A0B17-FF62-4B39-8AE8-CD65E05B9680}" type="pres">
      <dgm:prSet presAssocID="{FAC71688-0F25-4251-97FA-1286F339BDAD}" presName="parTx" presStyleLbl="alignNode1" presStyleIdx="2" presStyleCnt="4">
        <dgm:presLayoutVars>
          <dgm:chMax val="0"/>
          <dgm:chPref val="0"/>
          <dgm:bulletEnabled val="1"/>
        </dgm:presLayoutVars>
      </dgm:prSet>
      <dgm:spPr/>
    </dgm:pt>
    <dgm:pt modelId="{9CCAFE2F-EFCB-4413-8B3B-399B112306C7}" type="pres">
      <dgm:prSet presAssocID="{FAC71688-0F25-4251-97FA-1286F339BDAD}" presName="desTx" presStyleLbl="alignAccFollowNode1" presStyleIdx="2" presStyleCnt="4">
        <dgm:presLayoutVars>
          <dgm:bulletEnabled val="1"/>
        </dgm:presLayoutVars>
      </dgm:prSet>
      <dgm:spPr/>
    </dgm:pt>
    <dgm:pt modelId="{A395B1D9-B0B9-45B8-B08C-1215AEB515FF}" type="pres">
      <dgm:prSet presAssocID="{E29A4508-051F-4657-914A-60DD7E3D5D66}" presName="space" presStyleCnt="0"/>
      <dgm:spPr/>
    </dgm:pt>
    <dgm:pt modelId="{7CDEA466-1F3A-411F-ACEF-6665E8EDC65B}" type="pres">
      <dgm:prSet presAssocID="{6DA1CF64-21ED-43D9-AE80-27F99715083E}" presName="composite" presStyleCnt="0"/>
      <dgm:spPr/>
    </dgm:pt>
    <dgm:pt modelId="{49D21EBB-1BB4-4216-A0FF-A850B60979F2}" type="pres">
      <dgm:prSet presAssocID="{6DA1CF64-21ED-43D9-AE80-27F99715083E}" presName="parTx" presStyleLbl="alignNode1" presStyleIdx="3" presStyleCnt="4" custScaleX="102063">
        <dgm:presLayoutVars>
          <dgm:chMax val="0"/>
          <dgm:chPref val="0"/>
          <dgm:bulletEnabled val="1"/>
        </dgm:presLayoutVars>
      </dgm:prSet>
      <dgm:spPr/>
    </dgm:pt>
    <dgm:pt modelId="{09D4533A-0433-4A62-99C7-660A32AD5A84}" type="pres">
      <dgm:prSet presAssocID="{6DA1CF64-21ED-43D9-AE80-27F99715083E}" presName="desTx" presStyleLbl="alignAccFollowNode1" presStyleIdx="3" presStyleCnt="4">
        <dgm:presLayoutVars>
          <dgm:bulletEnabled val="1"/>
        </dgm:presLayoutVars>
      </dgm:prSet>
      <dgm:spPr/>
    </dgm:pt>
  </dgm:ptLst>
  <dgm:cxnLst>
    <dgm:cxn modelId="{DBE63D27-BE5A-4F33-9941-69C89F2CB46C}" srcId="{FAC71688-0F25-4251-97FA-1286F339BDAD}" destId="{F6A9B533-554E-4AD1-BD33-04851F0CC18A}" srcOrd="0" destOrd="0" parTransId="{4534CFAC-3460-4D30-BECB-AA8E4F4DFFB0}" sibTransId="{0A345091-053A-4E47-B659-2523DD41A210}"/>
    <dgm:cxn modelId="{0FDA7427-D06D-4CAA-8748-40AE54202269}" srcId="{2F6F5B0E-B8DA-46E4-9312-13CC89A5D695}" destId="{47CB685C-9A7A-4E53-9B59-DBF491E04697}" srcOrd="0" destOrd="0" parTransId="{CD3BBCE8-C6AD-415E-85F1-4DBD72D334D4}" sibTransId="{BB27F332-33F9-4F93-8A15-50D662F66A93}"/>
    <dgm:cxn modelId="{BFAE9E37-50C3-4AF1-8618-B20540C19B4E}" type="presOf" srcId="{86EEF8F0-4FFA-46BF-B289-9605EBA37ECD}" destId="{C26B87C6-35A4-4801-9C88-637D3A4EBDFA}" srcOrd="0" destOrd="0" presId="urn:microsoft.com/office/officeart/2005/8/layout/hList1"/>
    <dgm:cxn modelId="{D7FEE75D-7434-4914-85CD-1D53A597CC07}" type="presOf" srcId="{97BBDE6D-F4ED-4451-9C71-5CB4938DC76F}" destId="{09D4533A-0433-4A62-99C7-660A32AD5A84}" srcOrd="0" destOrd="0" presId="urn:microsoft.com/office/officeart/2005/8/layout/hList1"/>
    <dgm:cxn modelId="{98D9CC63-E380-4D1B-9E85-E256E6A21265}" srcId="{6DA1CF64-21ED-43D9-AE80-27F99715083E}" destId="{97BBDE6D-F4ED-4451-9C71-5CB4938DC76F}" srcOrd="0" destOrd="0" parTransId="{0AE95964-50EB-44C4-8AD7-1CC87AC3C034}" sibTransId="{C28B0119-DEB2-4221-9CFA-CCE44F3060DB}"/>
    <dgm:cxn modelId="{05C30B6C-8F72-4601-9AAD-8092F48EDE82}" type="presOf" srcId="{FAC71688-0F25-4251-97FA-1286F339BDAD}" destId="{809A0B17-FF62-4B39-8AE8-CD65E05B9680}" srcOrd="0" destOrd="0" presId="urn:microsoft.com/office/officeart/2005/8/layout/hList1"/>
    <dgm:cxn modelId="{DC9DB972-6878-44D6-9E17-2ECB433193C5}" type="presOf" srcId="{47CB685C-9A7A-4E53-9B59-DBF491E04697}" destId="{734D3AF8-97B5-4C2B-A531-32C008E23BE3}" srcOrd="0" destOrd="0" presId="urn:microsoft.com/office/officeart/2005/8/layout/hList1"/>
    <dgm:cxn modelId="{1C7F7C74-6F1C-4BF0-BD9E-53DAED74BB3E}" srcId="{86EEF8F0-4FFA-46BF-B289-9605EBA37ECD}" destId="{6DA1CF64-21ED-43D9-AE80-27F99715083E}" srcOrd="3" destOrd="0" parTransId="{FBAE3B20-5449-48DE-BF9C-C49C9FD96F44}" sibTransId="{51E343DB-B11F-4F87-B71E-468960DD6B33}"/>
    <dgm:cxn modelId="{3E9D9A8B-242C-4640-942D-C2BA386E8D38}" srcId="{86EEF8F0-4FFA-46BF-B289-9605EBA37ECD}" destId="{E76A212E-072D-4D70-A4B1-EA6DAFFCFA51}" srcOrd="1" destOrd="0" parTransId="{248252E9-7D94-4995-8071-5605A4C89445}" sibTransId="{D9A76049-578C-4F78-B9BC-E4FE84A56502}"/>
    <dgm:cxn modelId="{8198FC94-135B-4777-9845-9135CA9BAEFC}" type="presOf" srcId="{6DA1CF64-21ED-43D9-AE80-27F99715083E}" destId="{49D21EBB-1BB4-4216-A0FF-A850B60979F2}" srcOrd="0" destOrd="0" presId="urn:microsoft.com/office/officeart/2005/8/layout/hList1"/>
    <dgm:cxn modelId="{050FC1AB-FC52-4589-82A3-5197F44C250A}" srcId="{2F6F5B0E-B8DA-46E4-9312-13CC89A5D695}" destId="{1E4527FF-123A-4C1B-888F-1897A09D9686}" srcOrd="1" destOrd="0" parTransId="{04FB656C-BD05-4DCA-ABA7-699F9E6F48BB}" sibTransId="{6FEC9F5A-5A48-4B2E-839E-459F2E2B239F}"/>
    <dgm:cxn modelId="{DFA1FEAC-160D-417E-BABA-36AA63B4E00F}" type="presOf" srcId="{2F6F5B0E-B8DA-46E4-9312-13CC89A5D695}" destId="{9E782B77-61FF-4534-BD21-057253299849}" srcOrd="0" destOrd="0" presId="urn:microsoft.com/office/officeart/2005/8/layout/hList1"/>
    <dgm:cxn modelId="{E41B54B7-5A0B-4470-992A-A5EC5937A32C}" srcId="{86EEF8F0-4FFA-46BF-B289-9605EBA37ECD}" destId="{2F6F5B0E-B8DA-46E4-9312-13CC89A5D695}" srcOrd="0" destOrd="0" parTransId="{D842893E-2A5D-4766-A2B1-F3D3D415B7A3}" sibTransId="{3C4EA9C5-0C17-4270-BEC3-A5D9546F300B}"/>
    <dgm:cxn modelId="{B6CDC0DA-8ED0-4A7A-9D39-95EB6945B42A}" type="presOf" srcId="{1E4527FF-123A-4C1B-888F-1897A09D9686}" destId="{734D3AF8-97B5-4C2B-A531-32C008E23BE3}" srcOrd="0" destOrd="1" presId="urn:microsoft.com/office/officeart/2005/8/layout/hList1"/>
    <dgm:cxn modelId="{23F535DC-2317-4366-A023-4E7095967F65}" type="presOf" srcId="{E76A212E-072D-4D70-A4B1-EA6DAFFCFA51}" destId="{CF58DBB7-28CB-420C-9188-A50E46FB46A5}" srcOrd="0" destOrd="0" presId="urn:microsoft.com/office/officeart/2005/8/layout/hList1"/>
    <dgm:cxn modelId="{CBA796E4-29FF-4997-B2E2-D112A0C48AEF}" type="presOf" srcId="{F6A9B533-554E-4AD1-BD33-04851F0CC18A}" destId="{9CCAFE2F-EFCB-4413-8B3B-399B112306C7}" srcOrd="0" destOrd="0" presId="urn:microsoft.com/office/officeart/2005/8/layout/hList1"/>
    <dgm:cxn modelId="{54272BE9-3387-479B-886B-90BD3E8237DF}" srcId="{E76A212E-072D-4D70-A4B1-EA6DAFFCFA51}" destId="{CF1AA5BC-F273-41A5-ABF9-24DAEBF9673C}" srcOrd="0" destOrd="0" parTransId="{0450BF3E-0EB4-4DD7-840B-989C503309AE}" sibTransId="{978761D0-68FE-4862-A5FD-6707ACF6B1C3}"/>
    <dgm:cxn modelId="{C16B74F8-3EE4-430F-9CA7-F384ECD9EF53}" type="presOf" srcId="{CF1AA5BC-F273-41A5-ABF9-24DAEBF9673C}" destId="{213CBD97-8A9B-4568-B2C1-9DE4536555FC}" srcOrd="0" destOrd="0" presId="urn:microsoft.com/office/officeart/2005/8/layout/hList1"/>
    <dgm:cxn modelId="{F46554FE-DA51-481B-932B-E6095B2CC373}" srcId="{86EEF8F0-4FFA-46BF-B289-9605EBA37ECD}" destId="{FAC71688-0F25-4251-97FA-1286F339BDAD}" srcOrd="2" destOrd="0" parTransId="{1877DF4C-5600-4F70-958C-89FC0A47FFA0}" sibTransId="{E29A4508-051F-4657-914A-60DD7E3D5D66}"/>
    <dgm:cxn modelId="{4419BB1F-AC10-4FEC-97CD-DDBCD187C0CC}" type="presParOf" srcId="{C26B87C6-35A4-4801-9C88-637D3A4EBDFA}" destId="{EFC88D91-6782-4688-AC24-62581D352072}" srcOrd="0" destOrd="0" presId="urn:microsoft.com/office/officeart/2005/8/layout/hList1"/>
    <dgm:cxn modelId="{A170EDC1-F10E-42FD-90D1-860E4109EA25}" type="presParOf" srcId="{EFC88D91-6782-4688-AC24-62581D352072}" destId="{9E782B77-61FF-4534-BD21-057253299849}" srcOrd="0" destOrd="0" presId="urn:microsoft.com/office/officeart/2005/8/layout/hList1"/>
    <dgm:cxn modelId="{8C70C816-0E49-4536-A465-A3E087509475}" type="presParOf" srcId="{EFC88D91-6782-4688-AC24-62581D352072}" destId="{734D3AF8-97B5-4C2B-A531-32C008E23BE3}" srcOrd="1" destOrd="0" presId="urn:microsoft.com/office/officeart/2005/8/layout/hList1"/>
    <dgm:cxn modelId="{2491BEC0-8598-4DE8-8249-935B7B8CECC0}" type="presParOf" srcId="{C26B87C6-35A4-4801-9C88-637D3A4EBDFA}" destId="{E63C3768-F262-47FB-B31E-3E1869DD6D13}" srcOrd="1" destOrd="0" presId="urn:microsoft.com/office/officeart/2005/8/layout/hList1"/>
    <dgm:cxn modelId="{177A2B43-6BFC-4371-BE1D-C726B2B1511B}" type="presParOf" srcId="{C26B87C6-35A4-4801-9C88-637D3A4EBDFA}" destId="{9790573A-47F4-4801-BCDB-BB8D28F56973}" srcOrd="2" destOrd="0" presId="urn:microsoft.com/office/officeart/2005/8/layout/hList1"/>
    <dgm:cxn modelId="{7F4E43F0-67A0-4640-A5F3-4013903C40E4}" type="presParOf" srcId="{9790573A-47F4-4801-BCDB-BB8D28F56973}" destId="{CF58DBB7-28CB-420C-9188-A50E46FB46A5}" srcOrd="0" destOrd="0" presId="urn:microsoft.com/office/officeart/2005/8/layout/hList1"/>
    <dgm:cxn modelId="{AAAB930B-D8DE-41F2-B416-171A8418BF56}" type="presParOf" srcId="{9790573A-47F4-4801-BCDB-BB8D28F56973}" destId="{213CBD97-8A9B-4568-B2C1-9DE4536555FC}" srcOrd="1" destOrd="0" presId="urn:microsoft.com/office/officeart/2005/8/layout/hList1"/>
    <dgm:cxn modelId="{DFF2404D-EAB4-495F-8F87-E8B35790CA5D}" type="presParOf" srcId="{C26B87C6-35A4-4801-9C88-637D3A4EBDFA}" destId="{4A54DAED-FA1E-4BE9-A239-9B4FF60465B8}" srcOrd="3" destOrd="0" presId="urn:microsoft.com/office/officeart/2005/8/layout/hList1"/>
    <dgm:cxn modelId="{E33C5CF6-CFD3-44A1-9669-247E661CF96F}" type="presParOf" srcId="{C26B87C6-35A4-4801-9C88-637D3A4EBDFA}" destId="{6EC5FDB3-F22C-407E-8593-F86908FB84A5}" srcOrd="4" destOrd="0" presId="urn:microsoft.com/office/officeart/2005/8/layout/hList1"/>
    <dgm:cxn modelId="{DB585012-DE4E-4190-A8F6-284F0B02E0B9}" type="presParOf" srcId="{6EC5FDB3-F22C-407E-8593-F86908FB84A5}" destId="{809A0B17-FF62-4B39-8AE8-CD65E05B9680}" srcOrd="0" destOrd="0" presId="urn:microsoft.com/office/officeart/2005/8/layout/hList1"/>
    <dgm:cxn modelId="{AD900470-3119-46F3-9A0B-B5E08D3EE7D8}" type="presParOf" srcId="{6EC5FDB3-F22C-407E-8593-F86908FB84A5}" destId="{9CCAFE2F-EFCB-4413-8B3B-399B112306C7}" srcOrd="1" destOrd="0" presId="urn:microsoft.com/office/officeart/2005/8/layout/hList1"/>
    <dgm:cxn modelId="{363BCF32-643E-4055-B247-7C7060500687}" type="presParOf" srcId="{C26B87C6-35A4-4801-9C88-637D3A4EBDFA}" destId="{A395B1D9-B0B9-45B8-B08C-1215AEB515FF}" srcOrd="5" destOrd="0" presId="urn:microsoft.com/office/officeart/2005/8/layout/hList1"/>
    <dgm:cxn modelId="{AC8BFDD3-507F-4CAC-8191-CC309A4A0702}" type="presParOf" srcId="{C26B87C6-35A4-4801-9C88-637D3A4EBDFA}" destId="{7CDEA466-1F3A-411F-ACEF-6665E8EDC65B}" srcOrd="6" destOrd="0" presId="urn:microsoft.com/office/officeart/2005/8/layout/hList1"/>
    <dgm:cxn modelId="{DD708726-043C-4D02-B034-07614C795E23}" type="presParOf" srcId="{7CDEA466-1F3A-411F-ACEF-6665E8EDC65B}" destId="{49D21EBB-1BB4-4216-A0FF-A850B60979F2}" srcOrd="0" destOrd="0" presId="urn:microsoft.com/office/officeart/2005/8/layout/hList1"/>
    <dgm:cxn modelId="{7CFBE6AC-70D2-4BE9-A92F-44C52BC4155B}" type="presParOf" srcId="{7CDEA466-1F3A-411F-ACEF-6665E8EDC65B}" destId="{09D4533A-0433-4A62-99C7-660A32AD5A84}"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82B77-61FF-4534-BD21-057253299849}">
      <dsp:nvSpPr>
        <dsp:cNvPr id="0" name=""/>
        <dsp:cNvSpPr/>
      </dsp:nvSpPr>
      <dsp:spPr>
        <a:xfrm>
          <a:off x="4152" y="36087"/>
          <a:ext cx="2497181" cy="432000"/>
        </a:xfrm>
        <a:prstGeom prst="rect">
          <a:avLst/>
        </a:prstGeom>
        <a:solidFill>
          <a:srgbClr val="E0682C"/>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Learners</a:t>
          </a:r>
        </a:p>
      </dsp:txBody>
      <dsp:txXfrm>
        <a:off x="4152" y="36087"/>
        <a:ext cx="2497181" cy="432000"/>
      </dsp:txXfrm>
    </dsp:sp>
    <dsp:sp modelId="{734D3AF8-97B5-4C2B-A531-32C008E23BE3}">
      <dsp:nvSpPr>
        <dsp:cNvPr id="0" name=""/>
        <dsp:cNvSpPr/>
      </dsp:nvSpPr>
      <dsp:spPr>
        <a:xfrm>
          <a:off x="4152" y="468087"/>
          <a:ext cx="2497181" cy="4124094"/>
        </a:xfrm>
        <a:prstGeom prst="rect">
          <a:avLst/>
        </a:prstGeom>
        <a:noFill/>
        <a:ln w="254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Calibri" panose="020F0502020204030204" pitchFamily="34" charset="0"/>
              <a:cs typeface="Calibri" panose="020F0502020204030204" pitchFamily="34" charset="0"/>
            </a:rPr>
            <a:t>Have</a:t>
          </a:r>
          <a:r>
            <a:rPr lang="en-US" sz="1800" b="1" i="0" kern="1200" dirty="0">
              <a:solidFill>
                <a:srgbClr val="000000"/>
              </a:solidFill>
              <a:effectLst/>
              <a:latin typeface="Calibri" panose="020F0502020204030204" pitchFamily="34" charset="0"/>
              <a:cs typeface="Calibri" panose="020F0502020204030204" pitchFamily="34" charset="0"/>
            </a:rPr>
            <a:t> </a:t>
          </a:r>
          <a:r>
            <a:rPr lang="en-US" sz="1800" b="0" i="0" kern="1200" dirty="0">
              <a:solidFill>
                <a:srgbClr val="000000"/>
              </a:solidFill>
              <a:effectLst/>
              <a:latin typeface="Calibri" panose="020F0502020204030204" pitchFamily="34" charset="0"/>
              <a:cs typeface="Calibri" panose="020F0502020204030204" pitchFamily="34" charset="0"/>
            </a:rPr>
            <a:t>access to more personalized paths to living wage jobs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Arial" panose="020B0604020202020204" pitchFamily="34" charset="0"/>
            <a:buNone/>
          </a:pP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Calibri" panose="020F0502020204030204" pitchFamily="34" charset="0"/>
              <a:cs typeface="Calibri" panose="020F0502020204030204" pitchFamily="34" charset="0"/>
            </a:rPr>
            <a:t>Gain skills for a variety of careers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Arial" panose="020B0604020202020204" pitchFamily="34" charset="0"/>
            <a:buNone/>
          </a:pP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Calibri" panose="020F0502020204030204" pitchFamily="34" charset="0"/>
              <a:cs typeface="Calibri" panose="020F0502020204030204" pitchFamily="34" charset="0"/>
            </a:rPr>
            <a:t>Utilize language to describe their future careers more aligned with what is used by industry.</a:t>
          </a:r>
          <a:endParaRPr lang="en-US" sz="1800" kern="1200" dirty="0">
            <a:latin typeface="Calibri" panose="020F0502020204030204" pitchFamily="34" charset="0"/>
            <a:cs typeface="Calibri" panose="020F0502020204030204" pitchFamily="34" charset="0"/>
          </a:endParaRPr>
        </a:p>
      </dsp:txBody>
      <dsp:txXfrm>
        <a:off x="4152" y="468087"/>
        <a:ext cx="2497181" cy="4124094"/>
      </dsp:txXfrm>
    </dsp:sp>
    <dsp:sp modelId="{CF58DBB7-28CB-420C-9188-A50E46FB46A5}">
      <dsp:nvSpPr>
        <dsp:cNvPr id="0" name=""/>
        <dsp:cNvSpPr/>
      </dsp:nvSpPr>
      <dsp:spPr>
        <a:xfrm>
          <a:off x="2850940" y="36087"/>
          <a:ext cx="2497181" cy="432000"/>
        </a:xfrm>
        <a:prstGeom prst="rect">
          <a:avLst/>
        </a:prstGeom>
        <a:solidFill>
          <a:srgbClr val="00AEC7"/>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CTE Educators</a:t>
          </a:r>
        </a:p>
      </dsp:txBody>
      <dsp:txXfrm>
        <a:off x="2850940" y="36087"/>
        <a:ext cx="2497181" cy="432000"/>
      </dsp:txXfrm>
    </dsp:sp>
    <dsp:sp modelId="{213CBD97-8A9B-4568-B2C1-9DE4536555FC}">
      <dsp:nvSpPr>
        <dsp:cNvPr id="0" name=""/>
        <dsp:cNvSpPr/>
      </dsp:nvSpPr>
      <dsp:spPr>
        <a:xfrm>
          <a:off x="2850940" y="468087"/>
          <a:ext cx="2497181" cy="4124094"/>
        </a:xfrm>
        <a:prstGeom prst="rect">
          <a:avLst/>
        </a:prstGeom>
        <a:solidFill>
          <a:schemeClr val="bg1">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US" sz="1700" b="0" i="0" kern="1200" dirty="0">
              <a:solidFill>
                <a:srgbClr val="000000"/>
              </a:solidFill>
              <a:effectLst/>
              <a:latin typeface="Calibri" panose="020F0502020204030204" pitchFamily="34" charset="0"/>
              <a:cs typeface="Calibri" panose="020F0502020204030204" pitchFamily="34" charset="0"/>
            </a:rPr>
            <a:t>Can align, design, and deliver programs that better reflect the interdisciplinary nature of work and the clusters</a:t>
          </a:r>
          <a:endParaRPr lang="en-US" sz="1700" kern="1200" dirty="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endParaRPr lang="en-US" sz="1700" kern="1200" dirty="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Font typeface="Wingdings" panose="05000000000000000000" pitchFamily="2" charset="2"/>
            <a:buChar char="§"/>
          </a:pPr>
          <a:r>
            <a:rPr lang="en-US" sz="1700" b="0" i="0" kern="1200" dirty="0">
              <a:solidFill>
                <a:srgbClr val="000000"/>
              </a:solidFill>
              <a:effectLst/>
              <a:latin typeface="Calibri" panose="020F0502020204030204" pitchFamily="34" charset="0"/>
              <a:cs typeface="Calibri" panose="020F0502020204030204" pitchFamily="34" charset="0"/>
            </a:rPr>
            <a:t>Allows for stronger career exploration and advising models</a:t>
          </a:r>
          <a:endParaRPr lang="en-US" sz="1700" kern="1200" dirty="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endParaRPr lang="en-US" sz="1700" kern="120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Font typeface="Wingdings" panose="05000000000000000000" pitchFamily="2" charset="2"/>
            <a:buChar char="§"/>
          </a:pPr>
          <a:r>
            <a:rPr lang="en-US" sz="1700" b="0" i="0" kern="1200" dirty="0">
              <a:solidFill>
                <a:srgbClr val="000000"/>
              </a:solidFill>
              <a:effectLst/>
              <a:latin typeface="Calibri" panose="020F0502020204030204" pitchFamily="34" charset="0"/>
              <a:cs typeface="Calibri" panose="020F0502020204030204" pitchFamily="34" charset="0"/>
            </a:rPr>
            <a:t>Enhances connection between in- and out of-classroom  experiences, such as work-based learning</a:t>
          </a:r>
          <a:endParaRPr lang="en-US" sz="1700" kern="1200" dirty="0">
            <a:latin typeface="Calibri" panose="020F0502020204030204" pitchFamily="34" charset="0"/>
            <a:cs typeface="Calibri" panose="020F0502020204030204" pitchFamily="34" charset="0"/>
          </a:endParaRPr>
        </a:p>
      </dsp:txBody>
      <dsp:txXfrm>
        <a:off x="2850940" y="468087"/>
        <a:ext cx="2497181" cy="4124094"/>
      </dsp:txXfrm>
    </dsp:sp>
    <dsp:sp modelId="{809A0B17-FF62-4B39-8AE8-CD65E05B9680}">
      <dsp:nvSpPr>
        <dsp:cNvPr id="0" name=""/>
        <dsp:cNvSpPr/>
      </dsp:nvSpPr>
      <dsp:spPr>
        <a:xfrm>
          <a:off x="5697727" y="36087"/>
          <a:ext cx="2497181" cy="432000"/>
        </a:xfrm>
        <a:prstGeom prst="rect">
          <a:avLst/>
        </a:prstGeom>
        <a:solidFill>
          <a:srgbClr val="7BB80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Industries</a:t>
          </a:r>
        </a:p>
      </dsp:txBody>
      <dsp:txXfrm>
        <a:off x="5697727" y="36087"/>
        <a:ext cx="2497181" cy="432000"/>
      </dsp:txXfrm>
    </dsp:sp>
    <dsp:sp modelId="{9CCAFE2F-EFCB-4413-8B3B-399B112306C7}">
      <dsp:nvSpPr>
        <dsp:cNvPr id="0" name=""/>
        <dsp:cNvSpPr/>
      </dsp:nvSpPr>
      <dsp:spPr>
        <a:xfrm>
          <a:off x="5697727" y="468087"/>
          <a:ext cx="2497181" cy="4124094"/>
        </a:xfrm>
        <a:prstGeom prst="rect">
          <a:avLst/>
        </a:prstGeom>
        <a:solidFill>
          <a:schemeClr val="bg1">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b="0" i="0" kern="1200" dirty="0">
              <a:solidFill>
                <a:srgbClr val="000000"/>
              </a:solidFill>
              <a:effectLst/>
              <a:latin typeface="Calibri" panose="020F0502020204030204" pitchFamily="34" charset="0"/>
              <a:cs typeface="Calibri" panose="020F0502020204030204" pitchFamily="34" charset="0"/>
            </a:rPr>
            <a:t>Can hire learners with a lifelong learning worldview whose interests, skills, and work-based experiences align with industry sector and hiring needs.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b="0" i="0" kern="1200" dirty="0">
              <a:solidFill>
                <a:srgbClr val="000000"/>
              </a:solidFill>
              <a:effectLst/>
              <a:latin typeface="Calibri" panose="020F0502020204030204" pitchFamily="34" charset="0"/>
              <a:cs typeface="Calibri" panose="020F0502020204030204" pitchFamily="34" charset="0"/>
            </a:rPr>
            <a:t>More connected career readiness language that acts as a bridge between industry and education</a:t>
          </a:r>
          <a:endParaRPr lang="en-US" sz="1800" kern="1200" dirty="0">
            <a:latin typeface="Calibri" panose="020F0502020204030204" pitchFamily="34" charset="0"/>
            <a:cs typeface="Calibri" panose="020F0502020204030204" pitchFamily="34" charset="0"/>
          </a:endParaRPr>
        </a:p>
      </dsp:txBody>
      <dsp:txXfrm>
        <a:off x="5697727" y="468087"/>
        <a:ext cx="2497181" cy="4124094"/>
      </dsp:txXfrm>
    </dsp:sp>
    <dsp:sp modelId="{49D21EBB-1BB4-4216-A0FF-A850B60979F2}">
      <dsp:nvSpPr>
        <dsp:cNvPr id="0" name=""/>
        <dsp:cNvSpPr/>
      </dsp:nvSpPr>
      <dsp:spPr>
        <a:xfrm>
          <a:off x="8544514" y="36087"/>
          <a:ext cx="2497181" cy="432000"/>
        </a:xfrm>
        <a:prstGeom prst="rect">
          <a:avLst/>
        </a:prstGeom>
        <a:solidFill>
          <a:srgbClr val="CF589A"/>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State CTE Leaders</a:t>
          </a:r>
        </a:p>
      </dsp:txBody>
      <dsp:txXfrm>
        <a:off x="8544514" y="36087"/>
        <a:ext cx="2497181" cy="432000"/>
      </dsp:txXfrm>
    </dsp:sp>
    <dsp:sp modelId="{09D4533A-0433-4A62-99C7-660A32AD5A84}">
      <dsp:nvSpPr>
        <dsp:cNvPr id="0" name=""/>
        <dsp:cNvSpPr/>
      </dsp:nvSpPr>
      <dsp:spPr>
        <a:xfrm>
          <a:off x="8544514" y="468087"/>
          <a:ext cx="2497181" cy="4124094"/>
        </a:xfrm>
        <a:prstGeom prst="rect">
          <a:avLst/>
        </a:prstGeom>
        <a:no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Calibri" panose="020F0502020204030204" pitchFamily="34" charset="0"/>
              <a:cs typeface="Calibri" panose="020F0502020204030204" pitchFamily="34" charset="0"/>
            </a:rPr>
            <a:t>Can design programs and experiences that are more responsive to industry needs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Arial" panose="020B0604020202020204" pitchFamily="34" charset="0"/>
            <a:buNone/>
          </a:pP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solidFill>
                <a:srgbClr val="000000"/>
              </a:solidFill>
              <a:effectLst/>
              <a:latin typeface="Calibri" panose="020F0502020204030204" pitchFamily="34" charset="0"/>
              <a:cs typeface="Calibri" panose="020F0502020204030204" pitchFamily="34" charset="0"/>
            </a:rPr>
            <a:t>Provide resources and guidance to local leaders that reflect the needs of the modern workplace</a:t>
          </a:r>
          <a:endParaRPr lang="en-US" sz="1800" kern="1200" dirty="0">
            <a:latin typeface="Calibri" panose="020F0502020204030204" pitchFamily="34" charset="0"/>
            <a:cs typeface="Calibri" panose="020F0502020204030204" pitchFamily="34" charset="0"/>
          </a:endParaRPr>
        </a:p>
      </dsp:txBody>
      <dsp:txXfrm>
        <a:off x="8544514" y="468087"/>
        <a:ext cx="2497181" cy="4124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82B77-61FF-4534-BD21-057253299849}">
      <dsp:nvSpPr>
        <dsp:cNvPr id="0" name=""/>
        <dsp:cNvSpPr/>
      </dsp:nvSpPr>
      <dsp:spPr>
        <a:xfrm>
          <a:off x="2345" y="16662"/>
          <a:ext cx="2486394" cy="994557"/>
        </a:xfrm>
        <a:prstGeom prst="rect">
          <a:avLst/>
        </a:prstGeom>
        <a:solidFill>
          <a:srgbClr val="E0682C"/>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Montserrat" panose="00000500000000000000" pitchFamily="2" charset="0"/>
            </a:rPr>
            <a:t>Early Adopter Cohort </a:t>
          </a:r>
        </a:p>
      </dsp:txBody>
      <dsp:txXfrm>
        <a:off x="2345" y="16662"/>
        <a:ext cx="2486394" cy="994557"/>
      </dsp:txXfrm>
    </dsp:sp>
    <dsp:sp modelId="{734D3AF8-97B5-4C2B-A531-32C008E23BE3}">
      <dsp:nvSpPr>
        <dsp:cNvPr id="0" name=""/>
        <dsp:cNvSpPr/>
      </dsp:nvSpPr>
      <dsp:spPr>
        <a:xfrm>
          <a:off x="2345" y="1011220"/>
          <a:ext cx="2486394" cy="2854800"/>
        </a:xfrm>
        <a:prstGeom prst="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464646"/>
              </a:solidFill>
              <a:latin typeface="Calibri" panose="020F0502020204030204" pitchFamily="34" charset="0"/>
              <a:cs typeface="Calibri" panose="020F0502020204030204" pitchFamily="34" charset="0"/>
            </a:rPr>
            <a:t>Mapping and execution of systems change by group of early states </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464646"/>
              </a:solidFill>
              <a:latin typeface="Calibri" panose="020F0502020204030204" pitchFamily="34" charset="0"/>
              <a:cs typeface="Calibri" panose="020F0502020204030204" pitchFamily="34" charset="0"/>
            </a:rPr>
            <a:t>Knowledge sharing of early innovations and lessons learned</a:t>
          </a:r>
        </a:p>
      </dsp:txBody>
      <dsp:txXfrm>
        <a:off x="2345" y="1011220"/>
        <a:ext cx="2486394" cy="2854800"/>
      </dsp:txXfrm>
    </dsp:sp>
    <dsp:sp modelId="{CF58DBB7-28CB-420C-9188-A50E46FB46A5}">
      <dsp:nvSpPr>
        <dsp:cNvPr id="0" name=""/>
        <dsp:cNvSpPr/>
      </dsp:nvSpPr>
      <dsp:spPr>
        <a:xfrm>
          <a:off x="2836834" y="16662"/>
          <a:ext cx="2486394" cy="994557"/>
        </a:xfrm>
        <a:prstGeom prst="rect">
          <a:avLst/>
        </a:prstGeom>
        <a:solidFill>
          <a:srgbClr val="00AEC7"/>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Clr>
              <a:srgbClr val="000000"/>
            </a:buClr>
            <a:buSzPts val="1600"/>
            <a:buFont typeface="Wingdings" panose="05000000000000000000" pitchFamily="2" charset="2"/>
            <a:buNone/>
          </a:pPr>
          <a:r>
            <a:rPr lang="en-US" sz="1800" b="1" kern="1200">
              <a:latin typeface="Montserrat" panose="00000500000000000000" pitchFamily="2" charset="0"/>
            </a:rPr>
            <a:t>Resource Support</a:t>
          </a:r>
          <a:endParaRPr lang="en-US" sz="1800" b="1" kern="1200"/>
        </a:p>
      </dsp:txBody>
      <dsp:txXfrm>
        <a:off x="2836834" y="16662"/>
        <a:ext cx="2486394" cy="994557"/>
      </dsp:txXfrm>
    </dsp:sp>
    <dsp:sp modelId="{213CBD97-8A9B-4568-B2C1-9DE4536555FC}">
      <dsp:nvSpPr>
        <dsp:cNvPr id="0" name=""/>
        <dsp:cNvSpPr/>
      </dsp:nvSpPr>
      <dsp:spPr>
        <a:xfrm>
          <a:off x="2836834" y="1011220"/>
          <a:ext cx="2486394" cy="2854800"/>
        </a:xfrm>
        <a:prstGeom prst="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solidFill>
                <a:srgbClr val="464646"/>
              </a:solidFill>
              <a:effectLst/>
              <a:latin typeface="Calibri" panose="020F0502020204030204" pitchFamily="34" charset="0"/>
              <a:cs typeface="Calibri" panose="020F0502020204030204" pitchFamily="34" charset="0"/>
            </a:rPr>
            <a:t>Provide briefs, audit tool, communication materials, and additional crosswalks in response to state and local needs </a:t>
          </a:r>
          <a:endParaRPr lang="en-US" sz="2000" kern="1200" dirty="0">
            <a:solidFill>
              <a:srgbClr val="464646"/>
            </a:solidFill>
            <a:latin typeface="Calibri" panose="020F0502020204030204" pitchFamily="34" charset="0"/>
            <a:cs typeface="Calibri" panose="020F0502020204030204" pitchFamily="34" charset="0"/>
          </a:endParaRPr>
        </a:p>
      </dsp:txBody>
      <dsp:txXfrm>
        <a:off x="2836834" y="1011220"/>
        <a:ext cx="2486394" cy="2854800"/>
      </dsp:txXfrm>
    </dsp:sp>
    <dsp:sp modelId="{809A0B17-FF62-4B39-8AE8-CD65E05B9680}">
      <dsp:nvSpPr>
        <dsp:cNvPr id="0" name=""/>
        <dsp:cNvSpPr/>
      </dsp:nvSpPr>
      <dsp:spPr>
        <a:xfrm>
          <a:off x="5671324" y="16662"/>
          <a:ext cx="2486394" cy="994557"/>
        </a:xfrm>
        <a:prstGeom prst="rect">
          <a:avLst/>
        </a:prstGeom>
        <a:solidFill>
          <a:srgbClr val="7BB80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Montserrat" panose="00000500000000000000" pitchFamily="2" charset="0"/>
            </a:rPr>
            <a:t>Convening Spaces </a:t>
          </a:r>
        </a:p>
      </dsp:txBody>
      <dsp:txXfrm>
        <a:off x="5671324" y="16662"/>
        <a:ext cx="2486394" cy="994557"/>
      </dsp:txXfrm>
    </dsp:sp>
    <dsp:sp modelId="{9CCAFE2F-EFCB-4413-8B3B-399B112306C7}">
      <dsp:nvSpPr>
        <dsp:cNvPr id="0" name=""/>
        <dsp:cNvSpPr/>
      </dsp:nvSpPr>
      <dsp:spPr>
        <a:xfrm>
          <a:off x="5671324" y="1011220"/>
          <a:ext cx="2486394" cy="2854800"/>
        </a:xfrm>
        <a:prstGeom prst="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solidFill>
                <a:srgbClr val="464646"/>
              </a:solidFill>
              <a:effectLst/>
              <a:latin typeface="Calibri" panose="020F0502020204030204" pitchFamily="34" charset="0"/>
              <a:cs typeface="Calibri" panose="020F0502020204030204" pitchFamily="34" charset="0"/>
            </a:rPr>
            <a:t>Topic and role-based communities for state teams to learn from each other throughout implementation </a:t>
          </a:r>
          <a:endParaRPr lang="en-US" sz="2000" kern="1200" dirty="0">
            <a:solidFill>
              <a:srgbClr val="464646"/>
            </a:solidFill>
            <a:latin typeface="Calibri" panose="020F0502020204030204" pitchFamily="34" charset="0"/>
            <a:cs typeface="Calibri" panose="020F0502020204030204" pitchFamily="34" charset="0"/>
          </a:endParaRPr>
        </a:p>
      </dsp:txBody>
      <dsp:txXfrm>
        <a:off x="5671324" y="1011220"/>
        <a:ext cx="2486394" cy="2854800"/>
      </dsp:txXfrm>
    </dsp:sp>
    <dsp:sp modelId="{49D21EBB-1BB4-4216-A0FF-A850B60979F2}">
      <dsp:nvSpPr>
        <dsp:cNvPr id="0" name=""/>
        <dsp:cNvSpPr/>
      </dsp:nvSpPr>
      <dsp:spPr>
        <a:xfrm>
          <a:off x="8505814" y="16662"/>
          <a:ext cx="2537689" cy="994557"/>
        </a:xfrm>
        <a:prstGeom prst="rect">
          <a:avLst/>
        </a:prstGeom>
        <a:solidFill>
          <a:srgbClr val="CF589A"/>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Montserrat Medium" panose="020B0604020202020204" charset="0"/>
            </a:rPr>
            <a:t>Technical Assistance </a:t>
          </a:r>
          <a:endParaRPr lang="en-US" sz="1600" b="1" kern="1200">
            <a:latin typeface="Montserrat Medium" panose="020B0604020202020204" charset="0"/>
          </a:endParaRPr>
        </a:p>
      </dsp:txBody>
      <dsp:txXfrm>
        <a:off x="8505814" y="16662"/>
        <a:ext cx="2537689" cy="994557"/>
      </dsp:txXfrm>
    </dsp:sp>
    <dsp:sp modelId="{09D4533A-0433-4A62-99C7-660A32AD5A84}">
      <dsp:nvSpPr>
        <dsp:cNvPr id="0" name=""/>
        <dsp:cNvSpPr/>
      </dsp:nvSpPr>
      <dsp:spPr>
        <a:xfrm>
          <a:off x="8531462" y="1011220"/>
          <a:ext cx="2486394" cy="2854800"/>
        </a:xfrm>
        <a:prstGeom prst="rect">
          <a:avLst/>
        </a:prstGeom>
        <a:no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solidFill>
                <a:srgbClr val="464646"/>
              </a:solidFill>
              <a:latin typeface="Calibri" panose="020F0502020204030204" pitchFamily="34" charset="0"/>
              <a:cs typeface="Calibri" panose="020F0502020204030204" pitchFamily="34" charset="0"/>
            </a:rPr>
            <a:t>One-time and intensive technical assistance to meet specific state needs </a:t>
          </a:r>
        </a:p>
      </dsp:txBody>
      <dsp:txXfrm>
        <a:off x="8531462" y="1011220"/>
        <a:ext cx="2486394"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6pPr>
            <a:lvl7pPr marL="3200400" marR="0" lvl="6"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7pPr>
            <a:lvl8pPr marL="3657600" marR="0" lvl="7"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8pPr>
            <a:lvl9pPr marL="4114800" marR="0" lvl="8"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30bda05d49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Information for each category: https://careertech.org/career-clusters/your-place-in-the-framework/. Benefits are also listed for some on the next slide. </a:t>
            </a:r>
            <a:endParaRPr/>
          </a:p>
        </p:txBody>
      </p:sp>
      <p:sp>
        <p:nvSpPr>
          <p:cNvPr id="1489" name="Google Shape;1489;g30bda05d49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modernization strives to benefit all users of the current Framework. </a:t>
            </a:r>
            <a:endParaRPr/>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235078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methodology behind the modernization process was intended to make the Framework more industry based, learner-centered, and more responsive to what will be continual transformations to the world of work.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This was both accomplished through analysis of industry classifications and with substantial input from industry advisory groups.</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It is important to note that while the Framework is based on national data, it is—as it always has been—designed to be flexible so that states can adopt and adapt it based on their specific labor market needs.</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endParaRPr lang="en-US"/>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79100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support will empower state CTE teams to support other agencies and district during the implementation process. </a:t>
            </a:r>
            <a:endParaRPr/>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141644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can be customized to explain the policy focuses for your state, district, or institution. </a:t>
            </a:r>
          </a:p>
        </p:txBody>
      </p:sp>
    </p:spTree>
    <p:extLst>
      <p:ext uri="{BB962C8B-B14F-4D97-AF65-F5344CB8AC3E}">
        <p14:creationId xmlns:p14="http://schemas.microsoft.com/office/powerpoint/2010/main" val="22266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This slide can be customized to explain the your state, district, or institution’s timeline for implementation </a:t>
            </a:r>
            <a:r>
              <a:rPr lang="en-US" err="1"/>
              <a:t>fo</a:t>
            </a:r>
            <a:r>
              <a:rPr lang="en-US"/>
              <a:t> the Framework. </a:t>
            </a:r>
          </a:p>
        </p:txBody>
      </p:sp>
    </p:spTree>
    <p:extLst>
      <p:ext uri="{BB962C8B-B14F-4D97-AF65-F5344CB8AC3E}">
        <p14:creationId xmlns:p14="http://schemas.microsoft.com/office/powerpoint/2010/main" val="262643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d1c3bf2fb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618" name="Google Shape;618;g2d1c3bf2f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774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br>
              <a:rPr lang="en-US"/>
            </a:br>
            <a:endParaRPr/>
          </a:p>
        </p:txBody>
      </p:sp>
      <p:sp>
        <p:nvSpPr>
          <p:cNvPr id="1072" name="Google Shape;1072;p2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DESIGN NOTE: The photo can be changed to meet your needs. If multiple QR codes are needed, replace the photo with a color background to accommodate multiple QR codes </a:t>
            </a:r>
            <a:endParaRPr/>
          </a:p>
        </p:txBody>
      </p:sp>
      <p:sp>
        <p:nvSpPr>
          <p:cNvPr id="1124" name="Google Shape;1124;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purpose statement was created by the Advance CTE Board of Directors at the start of the Advancing the Framework Initiative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There are a few key points to keep in mind about validation and implementation, which will be explained on the next slide. </a:t>
            </a:r>
            <a:endParaRPr/>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55276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original framework, that we are currently utilizing, consists of 16 career clusters and 79 career pathways. This is the base of our current CTE Programs of Study and how we report Perkins data to the federal government. </a:t>
            </a:r>
            <a:endParaRPr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26993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spcBef>
                <a:spcPts val="1000"/>
              </a:spcBef>
              <a:spcAft>
                <a:spcPts val="1000"/>
              </a:spcAft>
              <a:buNone/>
            </a:pPr>
            <a:r>
              <a:rPr lang="en-US" sz="1000" dirty="0"/>
              <a:t>The Framework is being modernized to make it more responsive to the needs of industry and learners seeking good-paying jobs and sustainable career pathways. </a:t>
            </a:r>
          </a:p>
          <a:p>
            <a:pPr marL="158750" indent="0" rtl="0">
              <a:spcBef>
                <a:spcPts val="1000"/>
              </a:spcBef>
              <a:spcAft>
                <a:spcPts val="1000"/>
              </a:spcAft>
              <a:buNone/>
            </a:pPr>
            <a:r>
              <a:rPr lang="en-US" sz="1000" i="0" u="none" strike="noStrike" dirty="0">
                <a:solidFill>
                  <a:srgbClr val="000000"/>
                </a:solidFill>
                <a:effectLst/>
                <a:latin typeface="+mn-lt"/>
              </a:rPr>
              <a:t>A modernized Framework will:</a:t>
            </a:r>
            <a:endParaRPr lang="en-US" sz="1000" dirty="0">
              <a:latin typeface="+mn-lt"/>
            </a:endParaRPr>
          </a:p>
          <a:p>
            <a:pPr>
              <a:spcBef>
                <a:spcPts val="1000"/>
              </a:spcBef>
              <a:spcAft>
                <a:spcPts val="1000"/>
              </a:spcAft>
            </a:pPr>
            <a:r>
              <a:rPr lang="en-US" sz="1000" b="0" i="0" u="none" strike="noStrike" dirty="0">
                <a:solidFill>
                  <a:srgbClr val="000000"/>
                </a:solidFill>
                <a:effectLst/>
                <a:latin typeface="Montserrat" panose="00000500000000000000" pitchFamily="2" charset="0"/>
              </a:rPr>
              <a:t>reflect the truly interdisciplinary nature of work through more interconnections across clusters;</a:t>
            </a:r>
          </a:p>
          <a:p>
            <a:pPr>
              <a:spcBef>
                <a:spcPts val="1000"/>
              </a:spcBef>
              <a:spcAft>
                <a:spcPts val="1000"/>
              </a:spcAft>
            </a:pPr>
            <a:r>
              <a:rPr lang="en-US" sz="1000" b="0" i="0" u="none" strike="noStrike" dirty="0">
                <a:solidFill>
                  <a:srgbClr val="182334"/>
                </a:solidFill>
                <a:effectLst/>
                <a:latin typeface="Montserrat" panose="00000500000000000000" pitchFamily="2" charset="0"/>
              </a:rPr>
              <a:t>update language and groupings to better bridge industry’s organization of work with education;</a:t>
            </a:r>
            <a:endParaRPr lang="en-US" sz="1000" dirty="0">
              <a:latin typeface="Montserrat" panose="00000500000000000000" pitchFamily="2" charset="0"/>
            </a:endParaRPr>
          </a:p>
          <a:p>
            <a:pPr>
              <a:spcBef>
                <a:spcPts val="1000"/>
              </a:spcBef>
              <a:spcAft>
                <a:spcPts val="1000"/>
              </a:spcAft>
            </a:pPr>
            <a:r>
              <a:rPr lang="en-US" sz="1000" b="0" i="0" u="none" strike="noStrike" dirty="0">
                <a:solidFill>
                  <a:srgbClr val="182334"/>
                </a:solidFill>
                <a:effectLst/>
                <a:latin typeface="Montserrat" panose="00000500000000000000" pitchFamily="2" charset="0"/>
              </a:rPr>
              <a:t>include new sectors, skills, and approaches from the entire world of work, while providing flexibility for the future. </a:t>
            </a:r>
          </a:p>
          <a:p>
            <a:pPr>
              <a:spcBef>
                <a:spcPts val="1000"/>
              </a:spcBef>
              <a:spcAft>
                <a:spcPts val="1000"/>
              </a:spcAft>
            </a:pPr>
            <a:r>
              <a:rPr lang="en-US" sz="1000" dirty="0">
                <a:latin typeface="Montserrat" panose="00000500000000000000" pitchFamily="2" charset="0"/>
              </a:rPr>
              <a:t>allow each </a:t>
            </a:r>
            <a:r>
              <a:rPr lang="en-US" sz="1000" i="0" u="none" strike="noStrike" dirty="0">
                <a:solidFill>
                  <a:srgbClr val="000000"/>
                </a:solidFill>
                <a:effectLst/>
                <a:latin typeface="Montserrat" panose="00000500000000000000" pitchFamily="2" charset="0"/>
              </a:rPr>
              <a:t>state to implement the Framework to </a:t>
            </a:r>
            <a:r>
              <a:rPr lang="en-US" sz="1000" dirty="0">
                <a:latin typeface="Montserrat" panose="00000500000000000000" pitchFamily="2" charset="0"/>
              </a:rPr>
              <a:t>meet the needs of learners and labor markets they serve.</a:t>
            </a:r>
            <a:r>
              <a:rPr lang="en-US" sz="1000" b="1" i="0" u="none" strike="noStrike" dirty="0">
                <a:solidFill>
                  <a:srgbClr val="000000"/>
                </a:solidFill>
                <a:effectLst/>
                <a:latin typeface="Montserrat" panose="00000500000000000000" pitchFamily="2" charset="0"/>
              </a:rPr>
              <a:t> </a:t>
            </a:r>
            <a:endParaRPr lang="en-US" sz="1000" b="0" i="0" u="none" strike="noStrike" dirty="0">
              <a:solidFill>
                <a:srgbClr val="000000"/>
              </a:solidFill>
              <a:effectLst/>
              <a:latin typeface="Montserrat" panose="00000500000000000000" pitchFamily="2" charset="0"/>
            </a:endParaRPr>
          </a:p>
          <a:p>
            <a:pPr marL="0" lvl="0" indent="0" algn="l" rtl="0">
              <a:lnSpc>
                <a:spcPct val="100000"/>
              </a:lnSpc>
              <a:spcBef>
                <a:spcPts val="0"/>
              </a:spcBef>
              <a:spcAft>
                <a:spcPts val="0"/>
              </a:spcAft>
              <a:buSzPts val="1400"/>
              <a:buNone/>
            </a:pPr>
            <a:endParaRPr lang="en-US" dirty="0"/>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77859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30bda05d49c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 over each of the section s of the Modernized National Career Cluster Framework. </a:t>
            </a:r>
            <a:endParaRPr dirty="0"/>
          </a:p>
        </p:txBody>
      </p:sp>
      <p:sp>
        <p:nvSpPr>
          <p:cNvPr id="1479" name="Google Shape;1479;g30bda05d49c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bullets.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6</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62425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2d45e6058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2d45e6058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2d45e60586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2d45e6058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83cd1966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83cd19667b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gives the numbers side of what the Framework is made up of. </a:t>
            </a:r>
            <a:endParaRPr/>
          </a:p>
        </p:txBody>
      </p:sp>
      <p:sp>
        <p:nvSpPr>
          <p:cNvPr id="1452" name="Google Shape;1452;g283cd19667b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38492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9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326"/>
        <p:cNvGrpSpPr/>
        <p:nvPr/>
      </p:nvGrpSpPr>
      <p:grpSpPr>
        <a:xfrm>
          <a:off x="0" y="0"/>
          <a:ext cx="0" cy="0"/>
          <a:chOff x="0" y="0"/>
          <a:chExt cx="0" cy="0"/>
        </a:xfrm>
      </p:grpSpPr>
      <p:sp>
        <p:nvSpPr>
          <p:cNvPr id="1327" name="Google Shape;1327;p141"/>
          <p:cNvSpPr>
            <a:spLocks noGrp="1"/>
          </p:cNvSpPr>
          <p:nvPr>
            <p:ph type="pic" idx="2"/>
          </p:nvPr>
        </p:nvSpPr>
        <p:spPr>
          <a:xfrm>
            <a:off x="5979818" y="409"/>
            <a:ext cx="6217200" cy="5957400"/>
          </a:xfrm>
          <a:prstGeom prst="rect">
            <a:avLst/>
          </a:prstGeom>
          <a:noFill/>
          <a:ln>
            <a:noFill/>
          </a:ln>
        </p:spPr>
      </p:sp>
      <p:pic>
        <p:nvPicPr>
          <p:cNvPr id="1328" name="Google Shape;1328;p141"/>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1329" name="Google Shape;1329;p141"/>
          <p:cNvPicPr preferRelativeResize="0"/>
          <p:nvPr/>
        </p:nvPicPr>
        <p:blipFill rotWithShape="1">
          <a:blip r:embed="rId3">
            <a:alphaModFix/>
          </a:blip>
          <a:srcRect/>
          <a:stretch/>
        </p:blipFill>
        <p:spPr>
          <a:xfrm>
            <a:off x="9262663" y="6127382"/>
            <a:ext cx="2496554" cy="565886"/>
          </a:xfrm>
          <a:prstGeom prst="rect">
            <a:avLst/>
          </a:prstGeom>
          <a:noFill/>
          <a:ln>
            <a:noFill/>
          </a:ln>
        </p:spPr>
      </p:pic>
      <p:sp>
        <p:nvSpPr>
          <p:cNvPr id="1330" name="Google Shape;1330;p141"/>
          <p:cNvSpPr>
            <a:spLocks noGrp="1"/>
          </p:cNvSpPr>
          <p:nvPr>
            <p:ph type="pic" idx="3"/>
          </p:nvPr>
        </p:nvSpPr>
        <p:spPr>
          <a:xfrm>
            <a:off x="-7180" y="-12843"/>
            <a:ext cx="9545700" cy="5970600"/>
          </a:xfrm>
          <a:prstGeom prst="rect">
            <a:avLst/>
          </a:prstGeom>
          <a:noFill/>
          <a:ln>
            <a:noFill/>
          </a:ln>
        </p:spPr>
      </p:sp>
      <p:sp>
        <p:nvSpPr>
          <p:cNvPr id="1331" name="Google Shape;1331;p141"/>
          <p:cNvSpPr txBox="1"/>
          <p:nvPr/>
        </p:nvSpPr>
        <p:spPr>
          <a:xfrm>
            <a:off x="1953047" y="6287327"/>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332" name="Google Shape;1332;p141"/>
          <p:cNvSpPr txBox="1"/>
          <p:nvPr/>
        </p:nvSpPr>
        <p:spPr>
          <a:xfrm>
            <a:off x="146373" y="6287327"/>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333" name="Google Shape;1333;p141"/>
          <p:cNvSpPr/>
          <p:nvPr/>
        </p:nvSpPr>
        <p:spPr>
          <a:xfrm flipH="1">
            <a:off x="1885127" y="6287327"/>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959340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98"/>
        <p:cNvGrpSpPr/>
        <p:nvPr/>
      </p:nvGrpSpPr>
      <p:grpSpPr>
        <a:xfrm>
          <a:off x="0" y="0"/>
          <a:ext cx="0" cy="0"/>
          <a:chOff x="0" y="0"/>
          <a:chExt cx="0" cy="0"/>
        </a:xfrm>
      </p:grpSpPr>
      <p:sp>
        <p:nvSpPr>
          <p:cNvPr id="99" name="Google Shape;99;p14"/>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0" name="Google Shape;100;p14"/>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1" name="Google Shape;101;p14"/>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2" name="Google Shape;102;p14"/>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3" name="Google Shape;103;p1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105" name="Google Shape;105;p14"/>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106" name="Google Shape;106;p14"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107" name="Google Shape;107;p14"/>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108" name="Google Shape;108;p14"/>
          <p:cNvSpPr txBox="1">
            <a:spLocks noGrp="1"/>
          </p:cNvSpPr>
          <p:nvPr>
            <p:ph type="dt" idx="10"/>
          </p:nvPr>
        </p:nvSpPr>
        <p:spPr>
          <a:xfrm>
            <a:off x="11054850" y="6400399"/>
            <a:ext cx="86918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11350750" y="6123004"/>
            <a:ext cx="57328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113" name="Google Shape;113;p15"/>
          <p:cNvSpPr txBox="1">
            <a:spLocks noGrp="1"/>
          </p:cNvSpPr>
          <p:nvPr>
            <p:ph type="dt" idx="10"/>
          </p:nvPr>
        </p:nvSpPr>
        <p:spPr>
          <a:xfrm>
            <a:off x="11143951" y="6400399"/>
            <a:ext cx="86918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1439851" y="6103754"/>
            <a:ext cx="57328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with Picture">
  <p:cSld name="1_Title Slide with Picture">
    <p:spTree>
      <p:nvGrpSpPr>
        <p:cNvPr id="1" name="Shape 18"/>
        <p:cNvGrpSpPr/>
        <p:nvPr/>
      </p:nvGrpSpPr>
      <p:grpSpPr>
        <a:xfrm>
          <a:off x="0" y="0"/>
          <a:ext cx="0" cy="0"/>
          <a:chOff x="0" y="0"/>
          <a:chExt cx="0" cy="0"/>
        </a:xfrm>
      </p:grpSpPr>
      <p:sp>
        <p:nvSpPr>
          <p:cNvPr id="19" name="Google Shape;19;p14"/>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0" name="Google Shape;20;p14"/>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1" name="Google Shape;21;p14"/>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2" name="Google Shape;22;p1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14"/>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25" name="Google Shape;25;p1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57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29" name="Google Shape;29;p1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40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5" name="Google Shape;35;p16"/>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6" name="Google Shape;36;p16"/>
          <p:cNvSpPr txBox="1">
            <a:spLocks noGrp="1"/>
          </p:cNvSpPr>
          <p:nvPr>
            <p:ph type="ftr" idx="11"/>
          </p:nvPr>
        </p:nvSpPr>
        <p:spPr>
          <a:xfrm>
            <a:off x="1295400" y="651215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260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24"/>
        <p:cNvGrpSpPr/>
        <p:nvPr/>
      </p:nvGrpSpPr>
      <p:grpSpPr>
        <a:xfrm>
          <a:off x="0" y="0"/>
          <a:ext cx="0" cy="0"/>
          <a:chOff x="0" y="0"/>
          <a:chExt cx="0" cy="0"/>
        </a:xfrm>
      </p:grpSpPr>
      <p:sp>
        <p:nvSpPr>
          <p:cNvPr id="1325" name="Google Shape;1325;p140"/>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8786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57"/>
        <p:cNvGrpSpPr/>
        <p:nvPr/>
      </p:nvGrpSpPr>
      <p:grpSpPr>
        <a:xfrm>
          <a:off x="0" y="0"/>
          <a:ext cx="0" cy="0"/>
          <a:chOff x="0" y="0"/>
          <a:chExt cx="0" cy="0"/>
        </a:xfrm>
      </p:grpSpPr>
      <p:sp>
        <p:nvSpPr>
          <p:cNvPr id="1258" name="Google Shape;1258;p13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lvl1pPr lvl="0" algn="ctr" rtl="0">
              <a:lnSpc>
                <a:spcPct val="90000"/>
              </a:lnSpc>
              <a:spcBef>
                <a:spcPts val="0"/>
              </a:spcBef>
              <a:spcAft>
                <a:spcPts val="0"/>
              </a:spcAft>
              <a:buClr>
                <a:schemeClr val="lt1"/>
              </a:buClr>
              <a:buSzPts val="2800"/>
              <a:buFont typeface="Montserrat"/>
              <a:buNone/>
              <a:defRPr>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9" name="Google Shape;1259;p134"/>
          <p:cNvSpPr/>
          <p:nvPr/>
        </p:nvSpPr>
        <p:spPr>
          <a:xfrm>
            <a:off x="5818909" y="1837990"/>
            <a:ext cx="146400" cy="785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1260" name="Google Shape;1260;p134"/>
          <p:cNvSpPr/>
          <p:nvPr/>
        </p:nvSpPr>
        <p:spPr>
          <a:xfrm>
            <a:off x="5818909" y="2933695"/>
            <a:ext cx="146400" cy="785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2"/>
              </a:solidFill>
              <a:latin typeface="Montserrat"/>
              <a:ea typeface="Montserrat"/>
              <a:cs typeface="Montserrat"/>
              <a:sym typeface="Montserrat"/>
            </a:endParaRPr>
          </a:p>
        </p:txBody>
      </p:sp>
      <p:sp>
        <p:nvSpPr>
          <p:cNvPr id="1261" name="Google Shape;1261;p134"/>
          <p:cNvSpPr/>
          <p:nvPr/>
        </p:nvSpPr>
        <p:spPr>
          <a:xfrm>
            <a:off x="5818909" y="4029400"/>
            <a:ext cx="146400" cy="7854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1262" name="Google Shape;1262;p134"/>
          <p:cNvSpPr/>
          <p:nvPr/>
        </p:nvSpPr>
        <p:spPr>
          <a:xfrm>
            <a:off x="5818909" y="5125105"/>
            <a:ext cx="146400" cy="7854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1263" name="Google Shape;1263;p134"/>
          <p:cNvSpPr txBox="1">
            <a:spLocks noGrp="1"/>
          </p:cNvSpPr>
          <p:nvPr>
            <p:ph type="body" idx="1"/>
          </p:nvPr>
        </p:nvSpPr>
        <p:spPr>
          <a:xfrm>
            <a:off x="6051824" y="4988689"/>
            <a:ext cx="5835300" cy="390300"/>
          </a:xfrm>
          <a:prstGeom prst="rect">
            <a:avLst/>
          </a:prstGeom>
          <a:noFill/>
          <a:ln>
            <a:noFill/>
          </a:ln>
        </p:spPr>
        <p:txBody>
          <a:bodyPr spcFirstLastPara="1" wrap="square" lIns="91425" tIns="0" rIns="91425" bIns="0" anchor="b" anchorCtr="0">
            <a:normAutofit/>
          </a:bodyPr>
          <a:lstStyle>
            <a:lvl1pPr marL="457200" lvl="0" indent="-228600" algn="l" rtl="0">
              <a:lnSpc>
                <a:spcPct val="90000"/>
              </a:lnSpc>
              <a:spcBef>
                <a:spcPts val="1000"/>
              </a:spcBef>
              <a:spcAft>
                <a:spcPts val="0"/>
              </a:spcAft>
              <a:buSzPts val="1800"/>
              <a:buNone/>
              <a:defRPr sz="1800" b="1" cap="none">
                <a:solidFill>
                  <a:schemeClr val="accent4"/>
                </a:solidFill>
                <a:latin typeface="Montserrat"/>
                <a:ea typeface="Montserrat"/>
                <a:cs typeface="Montserrat"/>
                <a:sym typeface="Montserrat"/>
              </a:defRPr>
            </a:lvl1pPr>
            <a:lvl2pPr marL="914400" lvl="1" indent="-228600" algn="l" rtl="0">
              <a:lnSpc>
                <a:spcPct val="90000"/>
              </a:lnSpc>
              <a:spcBef>
                <a:spcPts val="500"/>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4" name="Google Shape;1264;p134"/>
          <p:cNvSpPr txBox="1">
            <a:spLocks noGrp="1"/>
          </p:cNvSpPr>
          <p:nvPr>
            <p:ph type="body" idx="2"/>
          </p:nvPr>
        </p:nvSpPr>
        <p:spPr>
          <a:xfrm>
            <a:off x="6051824" y="5392446"/>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5" name="Google Shape;1265;p134"/>
          <p:cNvSpPr txBox="1">
            <a:spLocks noGrp="1"/>
          </p:cNvSpPr>
          <p:nvPr>
            <p:ph type="body" idx="3"/>
          </p:nvPr>
        </p:nvSpPr>
        <p:spPr>
          <a:xfrm>
            <a:off x="6051824" y="3892059"/>
            <a:ext cx="5835300" cy="396300"/>
          </a:xfrm>
          <a:prstGeom prst="rect">
            <a:avLst/>
          </a:prstGeom>
          <a:noFill/>
          <a:ln>
            <a:noFill/>
          </a:ln>
        </p:spPr>
        <p:txBody>
          <a:bodyPr spcFirstLastPara="1" wrap="square" lIns="91425" tIns="0" rIns="91425" bIns="0" anchor="b" anchorCtr="0">
            <a:normAutofit/>
          </a:bodyPr>
          <a:lstStyle>
            <a:lvl1pPr marL="457200" lvl="0" indent="-228600" algn="l" rtl="0">
              <a:lnSpc>
                <a:spcPct val="192444"/>
              </a:lnSpc>
              <a:spcBef>
                <a:spcPts val="1000"/>
              </a:spcBef>
              <a:spcAft>
                <a:spcPts val="0"/>
              </a:spcAft>
              <a:buSzPts val="1800"/>
              <a:buNone/>
              <a:defRPr sz="1800" b="1" cap="none">
                <a:solidFill>
                  <a:schemeClr val="accent3"/>
                </a:solidFill>
                <a:latin typeface="Montserrat"/>
                <a:ea typeface="Montserrat"/>
                <a:cs typeface="Montserrat"/>
                <a:sym typeface="Montserrat"/>
              </a:defRPr>
            </a:lvl1pPr>
            <a:lvl2pPr marL="914400" lvl="1" indent="-228600" algn="l" rtl="0">
              <a:lnSpc>
                <a:spcPct val="90000"/>
              </a:lnSpc>
              <a:spcBef>
                <a:spcPts val="3201"/>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6" name="Google Shape;1266;p134"/>
          <p:cNvSpPr txBox="1">
            <a:spLocks noGrp="1"/>
          </p:cNvSpPr>
          <p:nvPr>
            <p:ph type="body" idx="4"/>
          </p:nvPr>
        </p:nvSpPr>
        <p:spPr>
          <a:xfrm>
            <a:off x="6051824" y="4300727"/>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7" name="Google Shape;1267;p134"/>
          <p:cNvSpPr txBox="1">
            <a:spLocks noGrp="1"/>
          </p:cNvSpPr>
          <p:nvPr>
            <p:ph type="body" idx="5"/>
          </p:nvPr>
        </p:nvSpPr>
        <p:spPr>
          <a:xfrm>
            <a:off x="6051824" y="2793644"/>
            <a:ext cx="5835300" cy="388200"/>
          </a:xfrm>
          <a:prstGeom prst="rect">
            <a:avLst/>
          </a:prstGeom>
          <a:noFill/>
          <a:ln>
            <a:noFill/>
          </a:ln>
        </p:spPr>
        <p:txBody>
          <a:bodyPr spcFirstLastPara="1" wrap="square" lIns="91425" tIns="0" rIns="91425" bIns="0" anchor="b" anchorCtr="0">
            <a:normAutofit/>
          </a:bodyPr>
          <a:lstStyle>
            <a:lvl1pPr marL="457200" lvl="0" indent="-228600" algn="l" rtl="0">
              <a:lnSpc>
                <a:spcPct val="192444"/>
              </a:lnSpc>
              <a:spcBef>
                <a:spcPts val="1000"/>
              </a:spcBef>
              <a:spcAft>
                <a:spcPts val="0"/>
              </a:spcAft>
              <a:buSzPts val="1800"/>
              <a:buNone/>
              <a:defRPr sz="1800" b="1" cap="none">
                <a:solidFill>
                  <a:schemeClr val="accent2"/>
                </a:solidFill>
                <a:latin typeface="Montserrat"/>
                <a:ea typeface="Montserrat"/>
                <a:cs typeface="Montserrat"/>
                <a:sym typeface="Montserrat"/>
              </a:defRPr>
            </a:lvl1pPr>
            <a:lvl2pPr marL="914400" lvl="1" indent="-228600" algn="l" rtl="0">
              <a:lnSpc>
                <a:spcPct val="90000"/>
              </a:lnSpc>
              <a:spcBef>
                <a:spcPts val="3201"/>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8" name="Google Shape;1268;p134"/>
          <p:cNvSpPr txBox="1">
            <a:spLocks noGrp="1"/>
          </p:cNvSpPr>
          <p:nvPr>
            <p:ph type="body" idx="6"/>
          </p:nvPr>
        </p:nvSpPr>
        <p:spPr>
          <a:xfrm>
            <a:off x="6051824" y="3195529"/>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9" name="Google Shape;1269;p134"/>
          <p:cNvSpPr txBox="1">
            <a:spLocks noGrp="1"/>
          </p:cNvSpPr>
          <p:nvPr>
            <p:ph type="body" idx="7"/>
          </p:nvPr>
        </p:nvSpPr>
        <p:spPr>
          <a:xfrm>
            <a:off x="6051824" y="1701574"/>
            <a:ext cx="5835300" cy="390300"/>
          </a:xfrm>
          <a:prstGeom prst="rect">
            <a:avLst/>
          </a:prstGeom>
          <a:noFill/>
          <a:ln>
            <a:noFill/>
          </a:ln>
        </p:spPr>
        <p:txBody>
          <a:bodyPr spcFirstLastPara="1" wrap="square" lIns="91425" tIns="0" rIns="91425" bIns="0" anchor="b" anchorCtr="0">
            <a:normAutofit/>
          </a:bodyPr>
          <a:lstStyle>
            <a:lvl1pPr marL="457200" lvl="0" indent="-228600" algn="l" rtl="0">
              <a:lnSpc>
                <a:spcPct val="192444"/>
              </a:lnSpc>
              <a:spcBef>
                <a:spcPts val="1000"/>
              </a:spcBef>
              <a:spcAft>
                <a:spcPts val="0"/>
              </a:spcAft>
              <a:buSzPts val="1800"/>
              <a:buNone/>
              <a:defRPr sz="1800" b="1" cap="none">
                <a:solidFill>
                  <a:schemeClr val="accent1"/>
                </a:solidFill>
                <a:latin typeface="Montserrat"/>
                <a:ea typeface="Montserrat"/>
                <a:cs typeface="Montserrat"/>
                <a:sym typeface="Montserrat"/>
              </a:defRPr>
            </a:lvl1pPr>
            <a:lvl2pPr marL="914400" lvl="1" indent="-228600" algn="l" rtl="0">
              <a:lnSpc>
                <a:spcPct val="90000"/>
              </a:lnSpc>
              <a:spcBef>
                <a:spcPts val="3201"/>
              </a:spcBef>
              <a:spcAft>
                <a:spcPts val="0"/>
              </a:spcAft>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600"/>
              <a:buNone/>
              <a:defRPr/>
            </a:lvl4pPr>
            <a:lvl5pPr marL="2286000" lvl="4" indent="-228600" algn="l" rtl="0">
              <a:lnSpc>
                <a:spcPct val="90000"/>
              </a:lnSpc>
              <a:spcBef>
                <a:spcPts val="500"/>
              </a:spcBef>
              <a:spcAft>
                <a:spcPts val="0"/>
              </a:spcAft>
              <a:buClr>
                <a:schemeClr val="dk1"/>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0" name="Google Shape;1270;p134"/>
          <p:cNvSpPr txBox="1">
            <a:spLocks noGrp="1"/>
          </p:cNvSpPr>
          <p:nvPr>
            <p:ph type="body" idx="8"/>
          </p:nvPr>
        </p:nvSpPr>
        <p:spPr>
          <a:xfrm>
            <a:off x="6051824" y="2105331"/>
            <a:ext cx="5835300" cy="578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400"/>
              <a:buFont typeface="Arial"/>
              <a:buNone/>
              <a:defRPr sz="1400">
                <a:solidFill>
                  <a:schemeClr val="dk2"/>
                </a:solidFill>
                <a:latin typeface="Montserrat Medium"/>
                <a:ea typeface="Montserrat Medium"/>
                <a:cs typeface="Montserrat Medium"/>
                <a:sym typeface="Montserrat Medium"/>
              </a:defRPr>
            </a:lvl1pPr>
            <a:lvl2pPr marL="914400" lvl="1" indent="-228600" algn="l" rtl="0">
              <a:lnSpc>
                <a:spcPct val="90000"/>
              </a:lnSpc>
              <a:spcBef>
                <a:spcPts val="500"/>
              </a:spcBef>
              <a:spcAft>
                <a:spcPts val="0"/>
              </a:spcAft>
              <a:buSzPts val="1400"/>
              <a:buFont typeface="Arial"/>
              <a:buNone/>
              <a:defRPr sz="1400">
                <a:solidFill>
                  <a:schemeClr val="dk2"/>
                </a:solidFill>
                <a:latin typeface="Montserrat Medium"/>
                <a:ea typeface="Montserrat Medium"/>
                <a:cs typeface="Montserrat Medium"/>
                <a:sym typeface="Montserrat Medium"/>
              </a:defRPr>
            </a:lvl2pPr>
            <a:lvl3pPr marL="1371600" lvl="2"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3pPr>
            <a:lvl4pPr marL="1828800" lvl="3"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4pPr>
            <a:lvl5pPr marL="2286000" lvl="4" indent="-228600" algn="l" rtl="0">
              <a:lnSpc>
                <a:spcPct val="90000"/>
              </a:lnSpc>
              <a:spcBef>
                <a:spcPts val="500"/>
              </a:spcBef>
              <a:spcAft>
                <a:spcPts val="0"/>
              </a:spcAft>
              <a:buClr>
                <a:schemeClr val="dk2"/>
              </a:buClr>
              <a:buSzPts val="1400"/>
              <a:buFont typeface="Arial"/>
              <a:buNone/>
              <a:defRPr sz="1400">
                <a:solidFill>
                  <a:schemeClr val="dk2"/>
                </a:solidFill>
                <a:latin typeface="Montserrat Medium"/>
                <a:ea typeface="Montserrat Medium"/>
                <a:cs typeface="Montserrat Medium"/>
                <a:sym typeface="Montserrat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1" name="Google Shape;1271;p134"/>
          <p:cNvSpPr txBox="1">
            <a:spLocks noGrp="1"/>
          </p:cNvSpPr>
          <p:nvPr>
            <p:ph type="body" idx="9"/>
          </p:nvPr>
        </p:nvSpPr>
        <p:spPr>
          <a:xfrm>
            <a:off x="496888" y="1837990"/>
            <a:ext cx="5059500" cy="40725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2200"/>
              <a:buNone/>
              <a:defRPr sz="2200" b="0" i="0" cap="none">
                <a:solidFill>
                  <a:schemeClr val="dk2"/>
                </a:solidFill>
                <a:latin typeface="Montserrat"/>
                <a:ea typeface="Montserrat"/>
                <a:cs typeface="Montserrat"/>
                <a:sym typeface="Montserrat"/>
              </a:defRPr>
            </a:lvl1pPr>
            <a:lvl2pPr marL="914400" lvl="1" indent="-228600" algn="l" rtl="0">
              <a:lnSpc>
                <a:spcPct val="100000"/>
              </a:lnSpc>
              <a:spcBef>
                <a:spcPts val="500"/>
              </a:spcBef>
              <a:spcAft>
                <a:spcPts val="0"/>
              </a:spcAft>
              <a:buSzPts val="2200"/>
              <a:buNone/>
              <a:defRPr sz="2200" b="0" i="0" cap="none">
                <a:solidFill>
                  <a:schemeClr val="dk2"/>
                </a:solidFill>
                <a:latin typeface="Montserrat"/>
                <a:ea typeface="Montserrat"/>
                <a:cs typeface="Montserrat"/>
                <a:sym typeface="Montserrat"/>
              </a:defRPr>
            </a:lvl2pPr>
            <a:lvl3pPr marL="1371600" lvl="2" indent="-228600" algn="l" rtl="0">
              <a:lnSpc>
                <a:spcPct val="100000"/>
              </a:lnSpc>
              <a:spcBef>
                <a:spcPts val="500"/>
              </a:spcBef>
              <a:spcAft>
                <a:spcPts val="0"/>
              </a:spcAft>
              <a:buClr>
                <a:schemeClr val="dk2"/>
              </a:buClr>
              <a:buSzPts val="2200"/>
              <a:buNone/>
              <a:defRPr sz="2200" b="0" i="0" cap="none">
                <a:solidFill>
                  <a:schemeClr val="dk2"/>
                </a:solidFill>
                <a:latin typeface="Montserrat"/>
                <a:ea typeface="Montserrat"/>
                <a:cs typeface="Montserrat"/>
                <a:sym typeface="Montserrat"/>
              </a:defRPr>
            </a:lvl3pPr>
            <a:lvl4pPr marL="1828800" lvl="3" indent="-228600" algn="l" rtl="0">
              <a:lnSpc>
                <a:spcPct val="100000"/>
              </a:lnSpc>
              <a:spcBef>
                <a:spcPts val="500"/>
              </a:spcBef>
              <a:spcAft>
                <a:spcPts val="0"/>
              </a:spcAft>
              <a:buClr>
                <a:schemeClr val="dk2"/>
              </a:buClr>
              <a:buSzPts val="2200"/>
              <a:buNone/>
              <a:defRPr sz="2200" b="0" i="0" cap="none">
                <a:solidFill>
                  <a:schemeClr val="dk2"/>
                </a:solidFill>
                <a:latin typeface="Montserrat"/>
                <a:ea typeface="Montserrat"/>
                <a:cs typeface="Montserrat"/>
                <a:sym typeface="Montserrat"/>
              </a:defRPr>
            </a:lvl4pPr>
            <a:lvl5pPr marL="2286000" lvl="4" indent="-228600" algn="l" rtl="0">
              <a:lnSpc>
                <a:spcPct val="100000"/>
              </a:lnSpc>
              <a:spcBef>
                <a:spcPts val="500"/>
              </a:spcBef>
              <a:spcAft>
                <a:spcPts val="0"/>
              </a:spcAft>
              <a:buClr>
                <a:schemeClr val="dk2"/>
              </a:buClr>
              <a:buSzPts val="2200"/>
              <a:buNone/>
              <a:defRPr sz="2200" b="0" i="0" cap="none">
                <a:solidFill>
                  <a:schemeClr val="dk2"/>
                </a:solidFill>
                <a:latin typeface="Montserrat"/>
                <a:ea typeface="Montserrat"/>
                <a:cs typeface="Montserrat"/>
                <a:sym typeface="Montserra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555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accent1"/>
        </a:solidFill>
        <a:effectLst/>
      </p:bgPr>
    </p:bg>
    <p:spTree>
      <p:nvGrpSpPr>
        <p:cNvPr id="1" name="Shape 1277"/>
        <p:cNvGrpSpPr/>
        <p:nvPr/>
      </p:nvGrpSpPr>
      <p:grpSpPr>
        <a:xfrm>
          <a:off x="0" y="0"/>
          <a:ext cx="0" cy="0"/>
          <a:chOff x="0" y="0"/>
          <a:chExt cx="0" cy="0"/>
        </a:xfrm>
      </p:grpSpPr>
      <p:pic>
        <p:nvPicPr>
          <p:cNvPr id="1278" name="Google Shape;1278;p136"/>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1279" name="Google Shape;1279;p136"/>
          <p:cNvPicPr preferRelativeResize="0"/>
          <p:nvPr/>
        </p:nvPicPr>
        <p:blipFill rotWithShape="1">
          <a:blip r:embed="rId3">
            <a:alphaModFix/>
          </a:blip>
          <a:srcRect/>
          <a:stretch/>
        </p:blipFill>
        <p:spPr>
          <a:xfrm>
            <a:off x="9262663" y="6127382"/>
            <a:ext cx="2496554" cy="565886"/>
          </a:xfrm>
          <a:prstGeom prst="rect">
            <a:avLst/>
          </a:prstGeom>
          <a:noFill/>
          <a:ln>
            <a:noFill/>
          </a:ln>
        </p:spPr>
      </p:pic>
      <p:sp>
        <p:nvSpPr>
          <p:cNvPr id="1280" name="Google Shape;1280;p136"/>
          <p:cNvSpPr txBox="1">
            <a:spLocks noGrp="1"/>
          </p:cNvSpPr>
          <p:nvPr>
            <p:ph type="body" idx="1"/>
          </p:nvPr>
        </p:nvSpPr>
        <p:spPr>
          <a:xfrm>
            <a:off x="4585252" y="3988563"/>
            <a:ext cx="68175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a:solidFill>
                  <a:schemeClr val="lt1"/>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1" name="Google Shape;1281;p136"/>
          <p:cNvSpPr txBox="1">
            <a:spLocks noGrp="1"/>
          </p:cNvSpPr>
          <p:nvPr>
            <p:ph type="title"/>
          </p:nvPr>
        </p:nvSpPr>
        <p:spPr>
          <a:xfrm>
            <a:off x="4585252" y="1242865"/>
            <a:ext cx="6817500" cy="2434800"/>
          </a:xfrm>
          <a:prstGeom prst="rect">
            <a:avLst/>
          </a:prstGeom>
          <a:noFill/>
          <a:ln>
            <a:noFill/>
          </a:ln>
        </p:spPr>
        <p:txBody>
          <a:bodyPr spcFirstLastPara="1" wrap="square" lIns="0" tIns="91425" rIns="0" bIns="0" anchor="b" anchorCtr="0">
            <a:normAutofit/>
          </a:bodyPr>
          <a:lstStyle>
            <a:lvl1pPr lvl="0" algn="l" rtl="0">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2" name="Google Shape;1282;p136"/>
          <p:cNvSpPr txBox="1"/>
          <p:nvPr/>
        </p:nvSpPr>
        <p:spPr>
          <a:xfrm>
            <a:off x="1953047" y="6287327"/>
            <a:ext cx="135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@CTEWORKS</a:t>
            </a:r>
            <a:endParaRPr sz="1400" b="0" i="0" u="none" strike="noStrike" cap="none">
              <a:solidFill>
                <a:srgbClr val="000000"/>
              </a:solidFill>
              <a:latin typeface="Arial"/>
              <a:ea typeface="Arial"/>
              <a:cs typeface="Arial"/>
              <a:sym typeface="Arial"/>
            </a:endParaRPr>
          </a:p>
        </p:txBody>
      </p:sp>
      <p:sp>
        <p:nvSpPr>
          <p:cNvPr id="1283" name="Google Shape;1283;p136"/>
          <p:cNvSpPr txBox="1"/>
          <p:nvPr/>
        </p:nvSpPr>
        <p:spPr>
          <a:xfrm>
            <a:off x="146373" y="6287327"/>
            <a:ext cx="179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284" name="Google Shape;1284;p136"/>
          <p:cNvSpPr/>
          <p:nvPr/>
        </p:nvSpPr>
        <p:spPr>
          <a:xfrm flipH="1">
            <a:off x="1885127" y="6287327"/>
            <a:ext cx="45718" cy="276998"/>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nvGrpSpPr>
          <p:cNvPr id="1285" name="Google Shape;1285;p136"/>
          <p:cNvGrpSpPr/>
          <p:nvPr/>
        </p:nvGrpSpPr>
        <p:grpSpPr>
          <a:xfrm rot="-2641792">
            <a:off x="889800" y="1021256"/>
            <a:ext cx="4036992" cy="3725049"/>
            <a:chOff x="777987" y="983881"/>
            <a:chExt cx="4334688" cy="3999742"/>
          </a:xfrm>
        </p:grpSpPr>
        <p:sp>
          <p:nvSpPr>
            <p:cNvPr id="1286" name="Google Shape;1286;p136"/>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287" name="Google Shape;1287;p136"/>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288" name="Google Shape;1288;p136"/>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extLst>
      <p:ext uri="{BB962C8B-B14F-4D97-AF65-F5344CB8AC3E}">
        <p14:creationId xmlns:p14="http://schemas.microsoft.com/office/powerpoint/2010/main" val="1063952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18" Type="http://schemas.openxmlformats.org/officeDocument/2006/relationships/image" Target="../media/image7.jpg"/><Relationship Id="rId3" Type="http://schemas.openxmlformats.org/officeDocument/2006/relationships/slideLayout" Target="../slideLayouts/slideLayout3.xml"/><Relationship Id="rId21" Type="http://schemas.openxmlformats.org/officeDocument/2006/relationships/image" Target="../media/image10.png"/><Relationship Id="rId7" Type="http://schemas.openxmlformats.org/officeDocument/2006/relationships/slideLayout" Target="../slideLayouts/slideLayout7.xml"/><Relationship Id="rId12" Type="http://schemas.openxmlformats.org/officeDocument/2006/relationships/image" Target="../media/image1.jpg"/><Relationship Id="rId17" Type="http://schemas.openxmlformats.org/officeDocument/2006/relationships/image" Target="../media/image6.jpg"/><Relationship Id="rId2" Type="http://schemas.openxmlformats.org/officeDocument/2006/relationships/slideLayout" Target="../slideLayouts/slideLayout2.xml"/><Relationship Id="rId16" Type="http://schemas.openxmlformats.org/officeDocument/2006/relationships/image" Target="../media/image5.jpg"/><Relationship Id="rId20"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jpg"/><Relationship Id="rId5" Type="http://schemas.openxmlformats.org/officeDocument/2006/relationships/slideLayout" Target="../slideLayouts/slideLayout5.xml"/><Relationship Id="rId15" Type="http://schemas.openxmlformats.org/officeDocument/2006/relationships/image" Target="../media/image4.jpg"/><Relationship Id="rId23" Type="http://schemas.openxmlformats.org/officeDocument/2006/relationships/image" Target="../media/image12.jpg"/><Relationship Id="rId10" Type="http://schemas.openxmlformats.org/officeDocument/2006/relationships/slideLayout" Target="../slideLayouts/slideLayout10.xml"/><Relationship Id="rId19" Type="http://schemas.openxmlformats.org/officeDocument/2006/relationships/image" Target="../media/image8.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 Id="rId22"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1"/>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1"/>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
          <p:cNvSpPr txBox="1">
            <a:spLocks noGrp="1"/>
          </p:cNvSpPr>
          <p:nvPr>
            <p:ph type="dt" idx="10"/>
          </p:nvPr>
        </p:nvSpPr>
        <p:spPr>
          <a:xfrm>
            <a:off x="11082856" y="6540259"/>
            <a:ext cx="863092"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1"/>
          <p:cNvSpPr txBox="1">
            <a:spLocks noGrp="1"/>
          </p:cNvSpPr>
          <p:nvPr>
            <p:ph type="sldNum" idx="12"/>
          </p:nvPr>
        </p:nvSpPr>
        <p:spPr>
          <a:xfrm>
            <a:off x="11389759" y="6194533"/>
            <a:ext cx="556189"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Book Antiqua"/>
                <a:ea typeface="Book Antiqua"/>
                <a:cs typeface="Book Antiqua"/>
                <a:sym typeface="Book Antiqua"/>
              </a:defRPr>
            </a:lvl1pPr>
            <a:lvl2pPr marL="0" marR="0" lvl="1" indent="0" algn="r" rtl="0">
              <a:spcBef>
                <a:spcPts val="0"/>
              </a:spcBef>
              <a:buNone/>
              <a:defRPr sz="1100" b="0" i="0" u="none" strike="noStrike" cap="none">
                <a:solidFill>
                  <a:schemeClr val="dk1"/>
                </a:solidFill>
                <a:latin typeface="Book Antiqua"/>
                <a:ea typeface="Book Antiqua"/>
                <a:cs typeface="Book Antiqua"/>
                <a:sym typeface="Book Antiqua"/>
              </a:defRPr>
            </a:lvl2pPr>
            <a:lvl3pPr marL="0" marR="0" lvl="2" indent="0" algn="r" rtl="0">
              <a:spcBef>
                <a:spcPts val="0"/>
              </a:spcBef>
              <a:buNone/>
              <a:defRPr sz="1100" b="0" i="0" u="none" strike="noStrike" cap="none">
                <a:solidFill>
                  <a:schemeClr val="dk1"/>
                </a:solidFill>
                <a:latin typeface="Book Antiqua"/>
                <a:ea typeface="Book Antiqua"/>
                <a:cs typeface="Book Antiqua"/>
                <a:sym typeface="Book Antiqua"/>
              </a:defRPr>
            </a:lvl3pPr>
            <a:lvl4pPr marL="0" marR="0" lvl="3" indent="0" algn="r" rtl="0">
              <a:spcBef>
                <a:spcPts val="0"/>
              </a:spcBef>
              <a:buNone/>
              <a:defRPr sz="1100" b="0" i="0" u="none" strike="noStrike" cap="none">
                <a:solidFill>
                  <a:schemeClr val="dk1"/>
                </a:solidFill>
                <a:latin typeface="Book Antiqua"/>
                <a:ea typeface="Book Antiqua"/>
                <a:cs typeface="Book Antiqua"/>
                <a:sym typeface="Book Antiqua"/>
              </a:defRPr>
            </a:lvl4pPr>
            <a:lvl5pPr marL="0" marR="0" lvl="4" indent="0" algn="r" rtl="0">
              <a:spcBef>
                <a:spcPts val="0"/>
              </a:spcBef>
              <a:buNone/>
              <a:defRPr sz="1100" b="0" i="0" u="none" strike="noStrike" cap="none">
                <a:solidFill>
                  <a:schemeClr val="dk1"/>
                </a:solidFill>
                <a:latin typeface="Book Antiqua"/>
                <a:ea typeface="Book Antiqua"/>
                <a:cs typeface="Book Antiqua"/>
                <a:sym typeface="Book Antiqua"/>
              </a:defRPr>
            </a:lvl5pPr>
            <a:lvl6pPr marL="0" marR="0" lvl="5" indent="0" algn="r" rtl="0">
              <a:spcBef>
                <a:spcPts val="0"/>
              </a:spcBef>
              <a:buNone/>
              <a:defRPr sz="1100" b="0" i="0" u="none" strike="noStrike" cap="none">
                <a:solidFill>
                  <a:schemeClr val="dk1"/>
                </a:solidFill>
                <a:latin typeface="Book Antiqua"/>
                <a:ea typeface="Book Antiqua"/>
                <a:cs typeface="Book Antiqua"/>
                <a:sym typeface="Book Antiqua"/>
              </a:defRPr>
            </a:lvl6pPr>
            <a:lvl7pPr marL="0" marR="0" lvl="6" indent="0" algn="r" rtl="0">
              <a:spcBef>
                <a:spcPts val="0"/>
              </a:spcBef>
              <a:buNone/>
              <a:defRPr sz="1100" b="0" i="0" u="none" strike="noStrike" cap="none">
                <a:solidFill>
                  <a:schemeClr val="dk1"/>
                </a:solidFill>
                <a:latin typeface="Book Antiqua"/>
                <a:ea typeface="Book Antiqua"/>
                <a:cs typeface="Book Antiqua"/>
                <a:sym typeface="Book Antiqua"/>
              </a:defRPr>
            </a:lvl7pPr>
            <a:lvl8pPr marL="0" marR="0" lvl="7" indent="0" algn="r" rtl="0">
              <a:spcBef>
                <a:spcPts val="0"/>
              </a:spcBef>
              <a:buNone/>
              <a:defRPr sz="1100" b="0" i="0" u="none" strike="noStrike" cap="none">
                <a:solidFill>
                  <a:schemeClr val="dk1"/>
                </a:solidFill>
                <a:latin typeface="Book Antiqua"/>
                <a:ea typeface="Book Antiqua"/>
                <a:cs typeface="Book Antiqua"/>
                <a:sym typeface="Book Antiqua"/>
              </a:defRPr>
            </a:lvl8pPr>
            <a:lvl9pPr marL="0" marR="0" lvl="8" indent="0" algn="r" rtl="0">
              <a:spcBef>
                <a:spcPts val="0"/>
              </a:spcBef>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1"/>
          <p:cNvGrpSpPr/>
          <p:nvPr/>
        </p:nvGrpSpPr>
        <p:grpSpPr>
          <a:xfrm>
            <a:off x="409999" y="6145347"/>
            <a:ext cx="10769110" cy="647012"/>
            <a:chOff x="265619" y="1014883"/>
            <a:chExt cx="11004165" cy="647012"/>
          </a:xfrm>
        </p:grpSpPr>
        <p:pic>
          <p:nvPicPr>
            <p:cNvPr id="18" name="Google Shape;18;p1"/>
            <p:cNvPicPr preferRelativeResize="0"/>
            <p:nvPr/>
          </p:nvPicPr>
          <p:blipFill rotWithShape="1">
            <a:blip r:embed="rId12">
              <a:alphaModFix/>
            </a:blip>
            <a:srcRect/>
            <a:stretch/>
          </p:blipFill>
          <p:spPr>
            <a:xfrm>
              <a:off x="4322070" y="1205706"/>
              <a:ext cx="621434" cy="456189"/>
            </a:xfrm>
            <a:prstGeom prst="rect">
              <a:avLst/>
            </a:prstGeom>
            <a:noFill/>
            <a:ln>
              <a:noFill/>
            </a:ln>
          </p:spPr>
        </p:pic>
        <p:pic>
          <p:nvPicPr>
            <p:cNvPr id="19" name="Google Shape;19;p1"/>
            <p:cNvPicPr preferRelativeResize="0"/>
            <p:nvPr/>
          </p:nvPicPr>
          <p:blipFill rotWithShape="1">
            <a:blip r:embed="rId13">
              <a:alphaModFix/>
            </a:blip>
            <a:srcRect/>
            <a:stretch/>
          </p:blipFill>
          <p:spPr>
            <a:xfrm>
              <a:off x="1021612" y="1092446"/>
              <a:ext cx="639711" cy="569449"/>
            </a:xfrm>
            <a:prstGeom prst="rect">
              <a:avLst/>
            </a:prstGeom>
            <a:noFill/>
            <a:ln>
              <a:noFill/>
            </a:ln>
          </p:spPr>
        </p:pic>
        <p:pic>
          <p:nvPicPr>
            <p:cNvPr id="20" name="Google Shape;20;p1"/>
            <p:cNvPicPr preferRelativeResize="0"/>
            <p:nvPr/>
          </p:nvPicPr>
          <p:blipFill rotWithShape="1">
            <a:blip r:embed="rId14">
              <a:alphaModFix/>
            </a:blip>
            <a:srcRect/>
            <a:stretch/>
          </p:blipFill>
          <p:spPr>
            <a:xfrm>
              <a:off x="6028770" y="1086154"/>
              <a:ext cx="560509" cy="575741"/>
            </a:xfrm>
            <a:prstGeom prst="rect">
              <a:avLst/>
            </a:prstGeom>
            <a:noFill/>
            <a:ln>
              <a:noFill/>
            </a:ln>
          </p:spPr>
        </p:pic>
        <p:pic>
          <p:nvPicPr>
            <p:cNvPr id="21" name="Google Shape;21;p1"/>
            <p:cNvPicPr preferRelativeResize="0"/>
            <p:nvPr/>
          </p:nvPicPr>
          <p:blipFill rotWithShape="1">
            <a:blip r:embed="rId15">
              <a:alphaModFix/>
            </a:blip>
            <a:srcRect/>
            <a:stretch/>
          </p:blipFill>
          <p:spPr>
            <a:xfrm>
              <a:off x="2755634" y="1137656"/>
              <a:ext cx="633756" cy="524239"/>
            </a:xfrm>
            <a:prstGeom prst="rect">
              <a:avLst/>
            </a:prstGeom>
            <a:noFill/>
            <a:ln>
              <a:noFill/>
            </a:ln>
          </p:spPr>
        </p:pic>
        <p:pic>
          <p:nvPicPr>
            <p:cNvPr id="22" name="Google Shape;22;p1"/>
            <p:cNvPicPr preferRelativeResize="0"/>
            <p:nvPr/>
          </p:nvPicPr>
          <p:blipFill rotWithShape="1">
            <a:blip r:embed="rId16">
              <a:alphaModFix/>
            </a:blip>
            <a:srcRect/>
            <a:stretch/>
          </p:blipFill>
          <p:spPr>
            <a:xfrm>
              <a:off x="6796632" y="1119369"/>
              <a:ext cx="560631" cy="542526"/>
            </a:xfrm>
            <a:prstGeom prst="rect">
              <a:avLst/>
            </a:prstGeom>
            <a:noFill/>
            <a:ln>
              <a:noFill/>
            </a:ln>
          </p:spPr>
        </p:pic>
        <p:pic>
          <p:nvPicPr>
            <p:cNvPr id="23" name="Google Shape;23;p1"/>
            <p:cNvPicPr preferRelativeResize="0"/>
            <p:nvPr/>
          </p:nvPicPr>
          <p:blipFill rotWithShape="1">
            <a:blip r:embed="rId13">
              <a:alphaModFix/>
            </a:blip>
            <a:srcRect/>
            <a:stretch/>
          </p:blipFill>
          <p:spPr>
            <a:xfrm>
              <a:off x="7564616" y="1244333"/>
              <a:ext cx="688601" cy="417562"/>
            </a:xfrm>
            <a:prstGeom prst="rect">
              <a:avLst/>
            </a:prstGeom>
            <a:noFill/>
            <a:ln>
              <a:noFill/>
            </a:ln>
          </p:spPr>
        </p:pic>
        <p:pic>
          <p:nvPicPr>
            <p:cNvPr id="24" name="Google Shape;24;p1"/>
            <p:cNvPicPr preferRelativeResize="0"/>
            <p:nvPr/>
          </p:nvPicPr>
          <p:blipFill rotWithShape="1">
            <a:blip r:embed="rId17">
              <a:alphaModFix/>
            </a:blip>
            <a:srcRect/>
            <a:stretch/>
          </p:blipFill>
          <p:spPr>
            <a:xfrm>
              <a:off x="9922894" y="1131560"/>
              <a:ext cx="554537" cy="530335"/>
            </a:xfrm>
            <a:prstGeom prst="rect">
              <a:avLst/>
            </a:prstGeom>
            <a:noFill/>
            <a:ln>
              <a:noFill/>
            </a:ln>
          </p:spPr>
        </p:pic>
        <p:pic>
          <p:nvPicPr>
            <p:cNvPr id="25" name="Google Shape;25;p1"/>
            <p:cNvPicPr preferRelativeResize="0"/>
            <p:nvPr/>
          </p:nvPicPr>
          <p:blipFill rotWithShape="1">
            <a:blip r:embed="rId18">
              <a:alphaModFix/>
            </a:blip>
            <a:srcRect/>
            <a:stretch/>
          </p:blipFill>
          <p:spPr>
            <a:xfrm>
              <a:off x="10684778" y="1134608"/>
              <a:ext cx="585006" cy="527287"/>
            </a:xfrm>
            <a:prstGeom prst="rect">
              <a:avLst/>
            </a:prstGeom>
            <a:noFill/>
            <a:ln>
              <a:noFill/>
            </a:ln>
          </p:spPr>
        </p:pic>
        <p:pic>
          <p:nvPicPr>
            <p:cNvPr id="26" name="Google Shape;26;p1"/>
            <p:cNvPicPr preferRelativeResize="0"/>
            <p:nvPr/>
          </p:nvPicPr>
          <p:blipFill rotWithShape="1">
            <a:blip r:embed="rId19">
              <a:alphaModFix/>
            </a:blip>
            <a:srcRect/>
            <a:stretch/>
          </p:blipFill>
          <p:spPr>
            <a:xfrm>
              <a:off x="3596743" y="1235189"/>
              <a:ext cx="517974" cy="426706"/>
            </a:xfrm>
            <a:prstGeom prst="rect">
              <a:avLst/>
            </a:prstGeom>
            <a:noFill/>
            <a:ln>
              <a:noFill/>
            </a:ln>
          </p:spPr>
        </p:pic>
        <p:pic>
          <p:nvPicPr>
            <p:cNvPr id="27" name="Google Shape;27;p1"/>
            <p:cNvPicPr preferRelativeResize="0"/>
            <p:nvPr/>
          </p:nvPicPr>
          <p:blipFill rotWithShape="1">
            <a:blip r:embed="rId20">
              <a:alphaModFix/>
            </a:blip>
            <a:srcRect b="45666"/>
            <a:stretch/>
          </p:blipFill>
          <p:spPr>
            <a:xfrm>
              <a:off x="265619" y="1014883"/>
              <a:ext cx="548640" cy="647011"/>
            </a:xfrm>
            <a:prstGeom prst="rect">
              <a:avLst/>
            </a:prstGeom>
            <a:noFill/>
            <a:ln>
              <a:noFill/>
            </a:ln>
          </p:spPr>
        </p:pic>
        <p:pic>
          <p:nvPicPr>
            <p:cNvPr id="28" name="Google Shape;28;p1"/>
            <p:cNvPicPr preferRelativeResize="0"/>
            <p:nvPr/>
          </p:nvPicPr>
          <p:blipFill rotWithShape="1">
            <a:blip r:embed="rId21">
              <a:alphaModFix/>
            </a:blip>
            <a:srcRect t="57587"/>
            <a:stretch/>
          </p:blipFill>
          <p:spPr>
            <a:xfrm>
              <a:off x="1868676" y="1123009"/>
              <a:ext cx="679605" cy="538886"/>
            </a:xfrm>
            <a:prstGeom prst="rect">
              <a:avLst/>
            </a:prstGeom>
            <a:noFill/>
            <a:ln>
              <a:noFill/>
            </a:ln>
          </p:spPr>
        </p:pic>
        <p:pic>
          <p:nvPicPr>
            <p:cNvPr id="29" name="Google Shape;29;p1"/>
            <p:cNvPicPr preferRelativeResize="0"/>
            <p:nvPr/>
          </p:nvPicPr>
          <p:blipFill rotWithShape="1">
            <a:blip r:embed="rId22">
              <a:alphaModFix/>
            </a:blip>
            <a:srcRect/>
            <a:stretch/>
          </p:blipFill>
          <p:spPr>
            <a:xfrm>
              <a:off x="5150857" y="1177390"/>
              <a:ext cx="670560" cy="484505"/>
            </a:xfrm>
            <a:prstGeom prst="rect">
              <a:avLst/>
            </a:prstGeom>
            <a:noFill/>
            <a:ln>
              <a:noFill/>
            </a:ln>
          </p:spPr>
        </p:pic>
        <p:pic>
          <p:nvPicPr>
            <p:cNvPr id="30" name="Google Shape;30;p1"/>
            <p:cNvPicPr preferRelativeResize="0"/>
            <p:nvPr/>
          </p:nvPicPr>
          <p:blipFill rotWithShape="1">
            <a:blip r:embed="rId23">
              <a:alphaModFix/>
            </a:blip>
            <a:srcRect/>
            <a:stretch/>
          </p:blipFill>
          <p:spPr>
            <a:xfrm>
              <a:off x="8460570" y="1143909"/>
              <a:ext cx="450719" cy="517986"/>
            </a:xfrm>
            <a:prstGeom prst="rect">
              <a:avLst/>
            </a:prstGeom>
            <a:noFill/>
            <a:ln>
              <a:noFill/>
            </a:ln>
          </p:spPr>
        </p:pic>
        <p:pic>
          <p:nvPicPr>
            <p:cNvPr id="31" name="Google Shape;31;p1"/>
            <p:cNvPicPr preferRelativeResize="0"/>
            <p:nvPr/>
          </p:nvPicPr>
          <p:blipFill rotWithShape="1">
            <a:blip r:embed="rId24">
              <a:alphaModFix/>
            </a:blip>
            <a:srcRect/>
            <a:stretch/>
          </p:blipFill>
          <p:spPr>
            <a:xfrm>
              <a:off x="9118642" y="1241412"/>
              <a:ext cx="596899" cy="42048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6D_2C89B8AF.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76_56C3A0EE.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6E_C9A9BA1E.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inyurl.com/ynhtk6bk"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597873" y="626454"/>
            <a:ext cx="5865255" cy="270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3D4B"/>
              </a:buClr>
              <a:buSzPts val="5400"/>
              <a:buFont typeface="Calibri"/>
              <a:buNone/>
            </a:pPr>
            <a:r>
              <a:rPr lang="en-US" sz="4700" b="1" dirty="0"/>
              <a:t>The Modernized National Career Clusters</a:t>
            </a:r>
            <a:r>
              <a:rPr lang="en-US" sz="4800" b="1" baseline="30000" dirty="0"/>
              <a:t> ®</a:t>
            </a:r>
            <a:r>
              <a:rPr lang="en-US" sz="4700" b="1" dirty="0"/>
              <a:t> Framework</a:t>
            </a:r>
            <a:endParaRPr sz="3300" b="1" dirty="0"/>
          </a:p>
        </p:txBody>
      </p:sp>
      <p:sp>
        <p:nvSpPr>
          <p:cNvPr id="104" name="Google Shape;104;p1"/>
          <p:cNvSpPr txBox="1">
            <a:spLocks noGrp="1"/>
          </p:cNvSpPr>
          <p:nvPr>
            <p:ph type="subTitle" idx="1"/>
          </p:nvPr>
        </p:nvSpPr>
        <p:spPr>
          <a:xfrm>
            <a:off x="693325" y="3676735"/>
            <a:ext cx="5674352" cy="121934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400"/>
              <a:buNone/>
            </a:pPr>
            <a:r>
              <a:rPr lang="en-US" sz="2600" dirty="0">
                <a:solidFill>
                  <a:schemeClr val="dk2"/>
                </a:solidFill>
              </a:rPr>
              <a:t>Dr. Melissa DeLaurentis, CCRB</a:t>
            </a:r>
          </a:p>
        </p:txBody>
      </p:sp>
      <p:sp>
        <p:nvSpPr>
          <p:cNvPr id="105" name="Google Shape;105;p1"/>
          <p:cNvSpPr/>
          <p:nvPr/>
        </p:nvSpPr>
        <p:spPr>
          <a:xfrm>
            <a:off x="693325" y="6127136"/>
            <a:ext cx="621674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400" b="0" i="1" u="none" strike="noStrike" cap="none">
                <a:solidFill>
                  <a:srgbClr val="048A81"/>
                </a:solidFill>
                <a:latin typeface="Calibri"/>
                <a:ea typeface="Calibri"/>
                <a:cs typeface="Calibri"/>
                <a:sym typeface="Calibri"/>
              </a:rPr>
              <a:t>Investing for tomorrow, delivering today. </a:t>
            </a:r>
            <a:endParaRPr sz="1200" b="0" i="0" u="none" strike="noStrike" cap="none">
              <a:solidFill>
                <a:srgbClr val="000000"/>
              </a:solidFill>
              <a:latin typeface="Arial"/>
              <a:ea typeface="Arial"/>
              <a:cs typeface="Arial"/>
              <a:sym typeface="Arial"/>
            </a:endParaRPr>
          </a:p>
        </p:txBody>
      </p:sp>
      <p:sp>
        <p:nvSpPr>
          <p:cNvPr id="106" name="Google Shape;106;p1"/>
          <p:cNvSpPr txBox="1"/>
          <p:nvPr/>
        </p:nvSpPr>
        <p:spPr>
          <a:xfrm>
            <a:off x="693325" y="4775900"/>
            <a:ext cx="4554600"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dirty="0">
                <a:latin typeface="Calibri"/>
                <a:ea typeface="Calibri"/>
                <a:cs typeface="Calibri"/>
                <a:sym typeface="Calibri"/>
              </a:rPr>
              <a:t>Statewide CTE Advisory Board</a:t>
            </a:r>
          </a:p>
          <a:p>
            <a:pPr marL="0" marR="0" lvl="0" indent="0" algn="l" rtl="0">
              <a:lnSpc>
                <a:spcPct val="100000"/>
              </a:lnSpc>
              <a:spcBef>
                <a:spcPts val="0"/>
              </a:spcBef>
              <a:spcAft>
                <a:spcPts val="0"/>
              </a:spcAft>
              <a:buClr>
                <a:srgbClr val="000000"/>
              </a:buClr>
              <a:buSzPts val="2000"/>
              <a:buFont typeface="Arial"/>
              <a:buNone/>
            </a:pPr>
            <a:r>
              <a:rPr lang="en-US" sz="2000" i="1" dirty="0">
                <a:latin typeface="Calibri"/>
                <a:ea typeface="Calibri"/>
                <a:cs typeface="Calibri"/>
                <a:sym typeface="Calibri"/>
              </a:rPr>
              <a:t>February 12</a:t>
            </a:r>
            <a:r>
              <a:rPr lang="en-US" sz="2000" b="0" i="1" u="none" strike="noStrike" cap="none" dirty="0">
                <a:solidFill>
                  <a:srgbClr val="000000"/>
                </a:solidFill>
                <a:latin typeface="Calibri"/>
                <a:ea typeface="Calibri"/>
                <a:cs typeface="Calibri"/>
                <a:sym typeface="Calibri"/>
              </a:rPr>
              <a:t>, 2025</a:t>
            </a:r>
            <a:endParaRPr sz="2000" b="0" i="1" u="none" strike="noStrike" cap="none" dirty="0">
              <a:solidFill>
                <a:srgbClr val="000000"/>
              </a:solidFill>
              <a:latin typeface="Calibri"/>
              <a:ea typeface="Calibri"/>
              <a:cs typeface="Calibri"/>
              <a:sym typeface="Calibri"/>
            </a:endParaRPr>
          </a:p>
        </p:txBody>
      </p:sp>
      <p:sp>
        <p:nvSpPr>
          <p:cNvPr id="107" name="Google Shape;107;p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a:t>
            </a:fld>
            <a:endParaRPr/>
          </a:p>
        </p:txBody>
      </p:sp>
      <p:pic>
        <p:nvPicPr>
          <p:cNvPr id="109" name="Google Shape;109;p1"/>
          <p:cNvPicPr preferRelativeResize="0"/>
          <p:nvPr/>
        </p:nvPicPr>
        <p:blipFill>
          <a:blip r:embed="rId3">
            <a:alphaModFix/>
          </a:blip>
          <a:stretch>
            <a:fillRect/>
          </a:stretch>
        </p:blipFill>
        <p:spPr>
          <a:xfrm>
            <a:off x="8105425" y="1089875"/>
            <a:ext cx="3969025" cy="4362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275596" y="439058"/>
            <a:ext cx="9195000" cy="762000"/>
          </a:xfrm>
        </p:spPr>
        <p:txBody>
          <a:bodyPr>
            <a:normAutofit/>
          </a:bodyPr>
          <a:lstStyle/>
          <a:p>
            <a:r>
              <a:rPr lang="en-US" b="1" dirty="0"/>
              <a:t>   Layer: Cluster Groupings </a:t>
            </a:r>
          </a:p>
        </p:txBody>
      </p:sp>
      <p:sp>
        <p:nvSpPr>
          <p:cNvPr id="3" name="Text Placeholder 2">
            <a:extLst>
              <a:ext uri="{FF2B5EF4-FFF2-40B4-BE49-F238E27FC236}">
                <a16:creationId xmlns:a16="http://schemas.microsoft.com/office/drawing/2014/main" id="{43A7E4BF-0E8A-C3D0-1453-2AE5C4680A1D}"/>
              </a:ext>
            </a:extLst>
          </p:cNvPr>
          <p:cNvSpPr>
            <a:spLocks noGrp="1"/>
          </p:cNvSpPr>
          <p:nvPr>
            <p:ph type="body" idx="1"/>
          </p:nvPr>
        </p:nvSpPr>
        <p:spPr>
          <a:xfrm>
            <a:off x="546100" y="1524000"/>
            <a:ext cx="4980445" cy="4757530"/>
          </a:xfrm>
        </p:spPr>
        <p:txBody>
          <a:bodyPr>
            <a:normAutofit/>
          </a:bodyPr>
          <a:lstStyle/>
          <a:p>
            <a:pPr>
              <a:lnSpc>
                <a:spcPct val="100000"/>
              </a:lnSpc>
              <a:buFont typeface="Wingdings" panose="05000000000000000000" pitchFamily="2" charset="2"/>
              <a:buChar char="Ø"/>
            </a:pPr>
            <a:r>
              <a:rPr lang="en-US" dirty="0">
                <a:solidFill>
                  <a:srgbClr val="464646"/>
                </a:solidFill>
              </a:rPr>
              <a:t>Large purpose-driven meta-sectors that help guide young people toward Clusters that are aligned with their interests, their sense of purpose, and the impact they want to make on their communities</a:t>
            </a:r>
          </a:p>
          <a:p>
            <a:pPr>
              <a:lnSpc>
                <a:spcPct val="100000"/>
              </a:lnSpc>
              <a:buFont typeface="Wingdings" panose="05000000000000000000" pitchFamily="2" charset="2"/>
              <a:buChar char="Ø"/>
            </a:pPr>
            <a:r>
              <a:rPr lang="en-US" dirty="0">
                <a:solidFill>
                  <a:srgbClr val="464646"/>
                </a:solidFill>
              </a:rPr>
              <a:t>Aid learners to see career opportunities across multiple Career Clusters </a:t>
            </a:r>
          </a:p>
          <a:p>
            <a:pPr marL="114300" indent="0">
              <a:lnSpc>
                <a:spcPct val="100000"/>
              </a:lnSpc>
              <a:buNone/>
            </a:pPr>
            <a:endParaRPr lang="en-US" dirty="0">
              <a:solidFill>
                <a:srgbClr val="464646"/>
              </a:solidFill>
            </a:endParaRP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E8816A4-E8DC-48B6-B46B-6BD69F941034}"/>
              </a:ext>
            </a:extLst>
          </p:cNvPr>
          <p:cNvPicPr>
            <a:picLocks noChangeAspect="1"/>
          </p:cNvPicPr>
          <p:nvPr/>
        </p:nvPicPr>
        <p:blipFill rotWithShape="1">
          <a:blip r:embed="rId2"/>
          <a:srcRect l="3497" t="4656" b="11322"/>
          <a:stretch/>
        </p:blipFill>
        <p:spPr>
          <a:xfrm>
            <a:off x="6460904" y="201547"/>
            <a:ext cx="5355770" cy="6217395"/>
          </a:xfrm>
          <a:prstGeom prst="rect">
            <a:avLst/>
          </a:prstGeom>
        </p:spPr>
      </p:pic>
      <p:grpSp>
        <p:nvGrpSpPr>
          <p:cNvPr id="16" name="Group 15">
            <a:extLst>
              <a:ext uri="{FF2B5EF4-FFF2-40B4-BE49-F238E27FC236}">
                <a16:creationId xmlns:a16="http://schemas.microsoft.com/office/drawing/2014/main" id="{84864881-0A6E-4171-8CAD-D3CB3996077A}"/>
              </a:ext>
            </a:extLst>
          </p:cNvPr>
          <p:cNvGrpSpPr/>
          <p:nvPr/>
        </p:nvGrpSpPr>
        <p:grpSpPr>
          <a:xfrm>
            <a:off x="5461513" y="3317749"/>
            <a:ext cx="3202134" cy="322918"/>
            <a:chOff x="5464629" y="3895284"/>
            <a:chExt cx="3202134" cy="322918"/>
          </a:xfrm>
          <a:solidFill>
            <a:schemeClr val="tx1"/>
          </a:solidFill>
        </p:grpSpPr>
        <p:cxnSp>
          <p:nvCxnSpPr>
            <p:cNvPr id="11" name="Straight Arrow Connector 10">
              <a:extLst>
                <a:ext uri="{FF2B5EF4-FFF2-40B4-BE49-F238E27FC236}">
                  <a16:creationId xmlns:a16="http://schemas.microsoft.com/office/drawing/2014/main" id="{5160B6D7-E722-464F-A918-C5014F1BC06C}"/>
                </a:ext>
              </a:extLst>
            </p:cNvPr>
            <p:cNvCxnSpPr>
              <a:cxnSpLocks/>
            </p:cNvCxnSpPr>
            <p:nvPr/>
          </p:nvCxnSpPr>
          <p:spPr>
            <a:xfrm>
              <a:off x="5464629" y="4056743"/>
              <a:ext cx="3171371"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A9E05387-1DA6-4B60-AA63-C60C1077C172}"/>
                </a:ext>
              </a:extLst>
            </p:cNvPr>
            <p:cNvSpPr/>
            <p:nvPr/>
          </p:nvSpPr>
          <p:spPr>
            <a:xfrm rot="5123237">
              <a:off x="8385562" y="3937000"/>
              <a:ext cx="322918" cy="2394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043A220-753A-4FBD-8CDF-E8C6551BC5D7}"/>
              </a:ext>
            </a:extLst>
          </p:cNvPr>
          <p:cNvSpPr/>
          <p:nvPr/>
        </p:nvSpPr>
        <p:spPr>
          <a:xfrm>
            <a:off x="8663265" y="3563890"/>
            <a:ext cx="713423" cy="70481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500" b="1"/>
          </a:p>
        </p:txBody>
      </p:sp>
      <p:sp>
        <p:nvSpPr>
          <p:cNvPr id="12" name="TextBox 11">
            <a:extLst>
              <a:ext uri="{FF2B5EF4-FFF2-40B4-BE49-F238E27FC236}">
                <a16:creationId xmlns:a16="http://schemas.microsoft.com/office/drawing/2014/main" id="{9B201064-6DD4-4E2F-AA2D-9317B9713AB0}"/>
              </a:ext>
            </a:extLst>
          </p:cNvPr>
          <p:cNvSpPr txBox="1"/>
          <p:nvPr/>
        </p:nvSpPr>
        <p:spPr>
          <a:xfrm>
            <a:off x="8664634" y="3648541"/>
            <a:ext cx="712054" cy="503343"/>
          </a:xfrm>
          <a:prstGeom prst="rect">
            <a:avLst/>
          </a:prstGeom>
          <a:noFill/>
        </p:spPr>
        <p:txBody>
          <a:bodyPr wrap="square" rtlCol="0">
            <a:spAutoFit/>
          </a:bodyPr>
          <a:lstStyle/>
          <a:p>
            <a:pPr algn="ctr">
              <a:lnSpc>
                <a:spcPct val="114000"/>
              </a:lnSpc>
            </a:pPr>
            <a:r>
              <a:rPr lang="en-US" sz="800" b="1">
                <a:solidFill>
                  <a:schemeClr val="bg1"/>
                </a:solidFill>
                <a:latin typeface="Montserrat Medium" panose="020B0604020202020204" charset="0"/>
              </a:rPr>
              <a:t>Career</a:t>
            </a:r>
          </a:p>
          <a:p>
            <a:pPr algn="ctr">
              <a:lnSpc>
                <a:spcPct val="114000"/>
              </a:lnSpc>
            </a:pPr>
            <a:r>
              <a:rPr lang="en-US" sz="800" b="1">
                <a:solidFill>
                  <a:schemeClr val="bg1"/>
                </a:solidFill>
                <a:latin typeface="Montserrat Medium" panose="020B0604020202020204" charset="0"/>
              </a:rPr>
              <a:t>Ready </a:t>
            </a:r>
          </a:p>
          <a:p>
            <a:pPr algn="ctr">
              <a:lnSpc>
                <a:spcPct val="114000"/>
              </a:lnSpc>
            </a:pPr>
            <a:r>
              <a:rPr lang="en-US" sz="800" b="1">
                <a:solidFill>
                  <a:schemeClr val="bg1"/>
                </a:solidFill>
                <a:latin typeface="Montserrat Medium" panose="020B0604020202020204" charset="0"/>
              </a:rPr>
              <a:t>Practices</a:t>
            </a:r>
            <a:r>
              <a:rPr lang="en-US" sz="800" b="1">
                <a:solidFill>
                  <a:schemeClr val="bg1"/>
                </a:solidFill>
              </a:rPr>
              <a:t> </a:t>
            </a:r>
          </a:p>
        </p:txBody>
      </p:sp>
    </p:spTree>
    <p:extLst>
      <p:ext uri="{BB962C8B-B14F-4D97-AF65-F5344CB8AC3E}">
        <p14:creationId xmlns:p14="http://schemas.microsoft.com/office/powerpoint/2010/main" val="9987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1498500" y="459004"/>
            <a:ext cx="9195000" cy="762000"/>
          </a:xfrm>
        </p:spPr>
        <p:txBody>
          <a:bodyPr>
            <a:normAutofit/>
          </a:bodyPr>
          <a:lstStyle/>
          <a:p>
            <a:pPr algn="ctr"/>
            <a:r>
              <a:rPr lang="en-US" b="1"/>
              <a:t>Cluster Groupings </a:t>
            </a: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0EDEC6-7213-4527-B657-41DC997E7E9B}"/>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35F08A-7645-4FE5-9056-FAFFDB23F0BD}"/>
              </a:ext>
            </a:extLst>
          </p:cNvPr>
          <p:cNvPicPr>
            <a:picLocks noChangeAspect="1"/>
          </p:cNvPicPr>
          <p:nvPr/>
        </p:nvPicPr>
        <p:blipFill>
          <a:blip r:embed="rId2"/>
          <a:stretch>
            <a:fillRect/>
          </a:stretch>
        </p:blipFill>
        <p:spPr>
          <a:xfrm>
            <a:off x="9996300" y="6190522"/>
            <a:ext cx="2058755" cy="572955"/>
          </a:xfrm>
          <a:prstGeom prst="rect">
            <a:avLst/>
          </a:prstGeom>
        </p:spPr>
      </p:pic>
      <p:pic>
        <p:nvPicPr>
          <p:cNvPr id="9" name="Picture 8">
            <a:extLst>
              <a:ext uri="{FF2B5EF4-FFF2-40B4-BE49-F238E27FC236}">
                <a16:creationId xmlns:a16="http://schemas.microsoft.com/office/drawing/2014/main" id="{FFFDA6F9-08D1-432A-AE1C-F45E88D2FC28}"/>
              </a:ext>
            </a:extLst>
          </p:cNvPr>
          <p:cNvPicPr>
            <a:picLocks noChangeAspect="1"/>
          </p:cNvPicPr>
          <p:nvPr/>
        </p:nvPicPr>
        <p:blipFill>
          <a:blip r:embed="rId3"/>
          <a:stretch>
            <a:fillRect/>
          </a:stretch>
        </p:blipFill>
        <p:spPr>
          <a:xfrm>
            <a:off x="917095" y="1765290"/>
            <a:ext cx="10572778" cy="3771909"/>
          </a:xfrm>
          <a:prstGeom prst="rect">
            <a:avLst/>
          </a:prstGeom>
        </p:spPr>
      </p:pic>
    </p:spTree>
    <p:extLst>
      <p:ext uri="{BB962C8B-B14F-4D97-AF65-F5344CB8AC3E}">
        <p14:creationId xmlns:p14="http://schemas.microsoft.com/office/powerpoint/2010/main" val="311299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375326" y="439058"/>
            <a:ext cx="9195000" cy="762000"/>
          </a:xfrm>
        </p:spPr>
        <p:txBody>
          <a:bodyPr>
            <a:normAutofit/>
          </a:bodyPr>
          <a:lstStyle/>
          <a:p>
            <a:r>
              <a:rPr lang="en-US" b="1"/>
              <a:t>   Layer: Career Clusters</a:t>
            </a:r>
          </a:p>
        </p:txBody>
      </p:sp>
      <p:sp>
        <p:nvSpPr>
          <p:cNvPr id="3" name="Text Placeholder 2">
            <a:extLst>
              <a:ext uri="{FF2B5EF4-FFF2-40B4-BE49-F238E27FC236}">
                <a16:creationId xmlns:a16="http://schemas.microsoft.com/office/drawing/2014/main" id="{43A7E4BF-0E8A-C3D0-1453-2AE5C4680A1D}"/>
              </a:ext>
            </a:extLst>
          </p:cNvPr>
          <p:cNvSpPr>
            <a:spLocks noGrp="1"/>
          </p:cNvSpPr>
          <p:nvPr>
            <p:ph type="body" idx="1"/>
          </p:nvPr>
        </p:nvSpPr>
        <p:spPr>
          <a:xfrm>
            <a:off x="557143" y="1833217"/>
            <a:ext cx="4980445" cy="4572000"/>
          </a:xfrm>
        </p:spPr>
        <p:txBody>
          <a:bodyPr>
            <a:normAutofit/>
          </a:bodyPr>
          <a:lstStyle/>
          <a:p>
            <a:pPr>
              <a:buFont typeface="Wingdings" panose="05000000000000000000" pitchFamily="2" charset="2"/>
              <a:buChar char="Ø"/>
            </a:pPr>
            <a:r>
              <a:rPr lang="en-US" dirty="0">
                <a:solidFill>
                  <a:srgbClr val="464646"/>
                </a:solidFill>
              </a:rPr>
              <a:t>Industry sectors as defined by groupings from Standard Occupational Classification (SOC) and North American Industry Classification System (NAICS) codes</a:t>
            </a:r>
          </a:p>
          <a:p>
            <a:pPr>
              <a:buFont typeface="Wingdings" panose="05000000000000000000" pitchFamily="2" charset="2"/>
              <a:buChar char="Ø"/>
            </a:pPr>
            <a:endParaRPr lang="en-US" dirty="0">
              <a:solidFill>
                <a:srgbClr val="464646"/>
              </a:solidFill>
            </a:endParaRPr>
          </a:p>
          <a:p>
            <a:pPr>
              <a:buFont typeface="Wingdings" panose="05000000000000000000" pitchFamily="2" charset="2"/>
              <a:buChar char="Ø"/>
            </a:pPr>
            <a:r>
              <a:rPr lang="en-US" dirty="0">
                <a:solidFill>
                  <a:srgbClr val="464646"/>
                </a:solidFill>
              </a:rPr>
              <a:t>States have historically used this as foundation for CTE program of study design.</a:t>
            </a:r>
          </a:p>
          <a:p>
            <a:pPr marL="114300" indent="0">
              <a:buNone/>
            </a:pPr>
            <a:endParaRPr lang="en-US" dirty="0">
              <a:solidFill>
                <a:srgbClr val="464646"/>
              </a:solidFill>
            </a:endParaRP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E8816A4-E8DC-48B6-B46B-6BD69F941034}"/>
              </a:ext>
            </a:extLst>
          </p:cNvPr>
          <p:cNvPicPr>
            <a:picLocks noChangeAspect="1"/>
          </p:cNvPicPr>
          <p:nvPr/>
        </p:nvPicPr>
        <p:blipFill rotWithShape="1">
          <a:blip r:embed="rId2"/>
          <a:srcRect l="3497" t="4656" b="11322"/>
          <a:stretch/>
        </p:blipFill>
        <p:spPr>
          <a:xfrm>
            <a:off x="6460904" y="201547"/>
            <a:ext cx="5355770" cy="6217395"/>
          </a:xfrm>
          <a:prstGeom prst="rect">
            <a:avLst/>
          </a:prstGeom>
        </p:spPr>
      </p:pic>
      <p:grpSp>
        <p:nvGrpSpPr>
          <p:cNvPr id="16" name="Group 15">
            <a:extLst>
              <a:ext uri="{FF2B5EF4-FFF2-40B4-BE49-F238E27FC236}">
                <a16:creationId xmlns:a16="http://schemas.microsoft.com/office/drawing/2014/main" id="{84864881-0A6E-4171-8CAD-D3CB3996077A}"/>
              </a:ext>
            </a:extLst>
          </p:cNvPr>
          <p:cNvGrpSpPr/>
          <p:nvPr/>
        </p:nvGrpSpPr>
        <p:grpSpPr>
          <a:xfrm>
            <a:off x="5335893" y="3012069"/>
            <a:ext cx="2904592" cy="419927"/>
            <a:chOff x="5464629" y="3895284"/>
            <a:chExt cx="3202134" cy="322918"/>
          </a:xfrm>
        </p:grpSpPr>
        <p:cxnSp>
          <p:nvCxnSpPr>
            <p:cNvPr id="11" name="Straight Arrow Connector 10">
              <a:extLst>
                <a:ext uri="{FF2B5EF4-FFF2-40B4-BE49-F238E27FC236}">
                  <a16:creationId xmlns:a16="http://schemas.microsoft.com/office/drawing/2014/main" id="{5160B6D7-E722-464F-A918-C5014F1BC06C}"/>
                </a:ext>
              </a:extLst>
            </p:cNvPr>
            <p:cNvCxnSpPr>
              <a:cxnSpLocks/>
            </p:cNvCxnSpPr>
            <p:nvPr/>
          </p:nvCxnSpPr>
          <p:spPr>
            <a:xfrm>
              <a:off x="5464629" y="4056743"/>
              <a:ext cx="31713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A9E05387-1DA6-4B60-AA63-C60C1077C172}"/>
                </a:ext>
              </a:extLst>
            </p:cNvPr>
            <p:cNvSpPr/>
            <p:nvPr/>
          </p:nvSpPr>
          <p:spPr>
            <a:xfrm rot="5123237">
              <a:off x="8385562" y="3937000"/>
              <a:ext cx="322918" cy="2394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E34286AE-7542-4E75-8E44-56872B450FF8}"/>
              </a:ext>
            </a:extLst>
          </p:cNvPr>
          <p:cNvSpPr/>
          <p:nvPr/>
        </p:nvSpPr>
        <p:spPr>
          <a:xfrm>
            <a:off x="8700477" y="3574446"/>
            <a:ext cx="713423" cy="70481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500" b="1"/>
          </a:p>
        </p:txBody>
      </p:sp>
      <p:sp>
        <p:nvSpPr>
          <p:cNvPr id="12" name="TextBox 11">
            <a:extLst>
              <a:ext uri="{FF2B5EF4-FFF2-40B4-BE49-F238E27FC236}">
                <a16:creationId xmlns:a16="http://schemas.microsoft.com/office/drawing/2014/main" id="{DE26C3B6-4164-4D64-AE64-FE932E2A51C0}"/>
              </a:ext>
            </a:extLst>
          </p:cNvPr>
          <p:cNvSpPr txBox="1"/>
          <p:nvPr/>
        </p:nvSpPr>
        <p:spPr>
          <a:xfrm>
            <a:off x="8701846" y="3633433"/>
            <a:ext cx="712054" cy="503343"/>
          </a:xfrm>
          <a:prstGeom prst="rect">
            <a:avLst/>
          </a:prstGeom>
          <a:noFill/>
        </p:spPr>
        <p:txBody>
          <a:bodyPr wrap="none" rtlCol="0">
            <a:spAutoFit/>
          </a:bodyPr>
          <a:lstStyle/>
          <a:p>
            <a:pPr algn="ctr">
              <a:lnSpc>
                <a:spcPct val="114000"/>
              </a:lnSpc>
            </a:pPr>
            <a:r>
              <a:rPr lang="en-US" sz="800" b="1">
                <a:solidFill>
                  <a:schemeClr val="bg1"/>
                </a:solidFill>
                <a:latin typeface="Montserrat Medium" panose="020B0604020202020204" charset="0"/>
              </a:rPr>
              <a:t>Career</a:t>
            </a:r>
          </a:p>
          <a:p>
            <a:pPr algn="ctr">
              <a:lnSpc>
                <a:spcPct val="114000"/>
              </a:lnSpc>
            </a:pPr>
            <a:r>
              <a:rPr lang="en-US" sz="800" b="1">
                <a:solidFill>
                  <a:schemeClr val="bg1"/>
                </a:solidFill>
                <a:latin typeface="Montserrat Medium" panose="020B0604020202020204" charset="0"/>
              </a:rPr>
              <a:t>Ready </a:t>
            </a:r>
          </a:p>
          <a:p>
            <a:pPr algn="ctr">
              <a:lnSpc>
                <a:spcPct val="114000"/>
              </a:lnSpc>
            </a:pPr>
            <a:r>
              <a:rPr lang="en-US" sz="800" b="1">
                <a:solidFill>
                  <a:schemeClr val="bg1"/>
                </a:solidFill>
                <a:latin typeface="Montserrat Medium" panose="020B0604020202020204" charset="0"/>
              </a:rPr>
              <a:t>Practices</a:t>
            </a:r>
            <a:r>
              <a:rPr lang="en-US" sz="800" b="1">
                <a:solidFill>
                  <a:schemeClr val="bg1"/>
                </a:solidFill>
              </a:rPr>
              <a:t> </a:t>
            </a:r>
          </a:p>
        </p:txBody>
      </p:sp>
    </p:spTree>
    <p:extLst>
      <p:ext uri="{BB962C8B-B14F-4D97-AF65-F5344CB8AC3E}">
        <p14:creationId xmlns:p14="http://schemas.microsoft.com/office/powerpoint/2010/main" val="162783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1425473" y="477970"/>
            <a:ext cx="9195000" cy="762000"/>
          </a:xfrm>
        </p:spPr>
        <p:txBody>
          <a:bodyPr>
            <a:normAutofit/>
          </a:bodyPr>
          <a:lstStyle/>
          <a:p>
            <a:pPr algn="ctr"/>
            <a:r>
              <a:rPr lang="en-US" b="1"/>
              <a:t>Modernized Career Clusters </a:t>
            </a: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892;p108">
            <a:extLst>
              <a:ext uri="{FF2B5EF4-FFF2-40B4-BE49-F238E27FC236}">
                <a16:creationId xmlns:a16="http://schemas.microsoft.com/office/drawing/2014/main" id="{F8065EE6-1276-4AD4-84AF-70D32BECAD9B}"/>
              </a:ext>
            </a:extLst>
          </p:cNvPr>
          <p:cNvPicPr preferRelativeResize="0"/>
          <p:nvPr/>
        </p:nvPicPr>
        <p:blipFill rotWithShape="1">
          <a:blip r:embed="rId2">
            <a:alphaModFix/>
          </a:blip>
          <a:srcRect r="55485" b="9934"/>
          <a:stretch/>
        </p:blipFill>
        <p:spPr>
          <a:xfrm>
            <a:off x="303247" y="1753635"/>
            <a:ext cx="4693296" cy="4615890"/>
          </a:xfrm>
          <a:prstGeom prst="rect">
            <a:avLst/>
          </a:prstGeom>
          <a:noFill/>
          <a:ln>
            <a:noFill/>
          </a:ln>
        </p:spPr>
      </p:pic>
      <p:sp>
        <p:nvSpPr>
          <p:cNvPr id="8" name="Google Shape;893;p108">
            <a:extLst>
              <a:ext uri="{FF2B5EF4-FFF2-40B4-BE49-F238E27FC236}">
                <a16:creationId xmlns:a16="http://schemas.microsoft.com/office/drawing/2014/main" id="{42B2E7A2-0918-4241-BBD2-A5BDAFF0B354}"/>
              </a:ext>
            </a:extLst>
          </p:cNvPr>
          <p:cNvSpPr/>
          <p:nvPr/>
        </p:nvSpPr>
        <p:spPr>
          <a:xfrm flipH="1">
            <a:off x="9777776" y="2192240"/>
            <a:ext cx="1903355" cy="1900470"/>
          </a:xfrm>
          <a:prstGeom prst="ellipse">
            <a:avLst/>
          </a:prstGeom>
          <a:noFill/>
          <a:ln w="38100" cap="rnd" cmpd="sng">
            <a:solidFill>
              <a:srgbClr val="CF589A"/>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dirty="0">
                <a:solidFill>
                  <a:srgbClr val="595959"/>
                </a:solidFill>
                <a:latin typeface="Montserrat Medium"/>
                <a:ea typeface="Montserrat Medium"/>
                <a:cs typeface="Montserrat Medium"/>
                <a:sym typeface="Montserrat Medium"/>
              </a:rPr>
              <a:t>1</a:t>
            </a:r>
            <a:r>
              <a:rPr lang="en" sz="3600" dirty="0">
                <a:solidFill>
                  <a:srgbClr val="595959"/>
                </a:solidFill>
                <a:latin typeface="Montserrat Medium"/>
                <a:ea typeface="Montserrat Medium"/>
                <a:cs typeface="Montserrat Medium"/>
                <a:sym typeface="Montserrat Medium"/>
              </a:rPr>
              <a:t>4</a:t>
            </a:r>
            <a:endParaRPr sz="1400" b="0" i="0" u="none" strike="noStrike" cap="none" dirty="0">
              <a:solidFill>
                <a:srgbClr val="000000"/>
              </a:solidFill>
              <a:latin typeface="Arial"/>
              <a:ea typeface="Arial"/>
              <a:cs typeface="Arial"/>
              <a:sym typeface="Arial"/>
            </a:endParaRPr>
          </a:p>
        </p:txBody>
      </p:sp>
      <p:sp>
        <p:nvSpPr>
          <p:cNvPr id="9" name="Google Shape;894;p108">
            <a:extLst>
              <a:ext uri="{FF2B5EF4-FFF2-40B4-BE49-F238E27FC236}">
                <a16:creationId xmlns:a16="http://schemas.microsoft.com/office/drawing/2014/main" id="{633F952C-8575-4012-8D85-AC8C645E2A26}"/>
              </a:ext>
            </a:extLst>
          </p:cNvPr>
          <p:cNvSpPr txBox="1"/>
          <p:nvPr/>
        </p:nvSpPr>
        <p:spPr>
          <a:xfrm>
            <a:off x="9639553" y="4181641"/>
            <a:ext cx="2179800" cy="557676"/>
          </a:xfrm>
          <a:prstGeom prst="rect">
            <a:avLst/>
          </a:prstGeom>
          <a:noFill/>
          <a:ln>
            <a:noFill/>
          </a:ln>
        </p:spPr>
        <p:txBody>
          <a:bodyPr spcFirstLastPara="1" wrap="square" lIns="91425" tIns="45700" rIns="91425" bIns="45700" anchor="t" anchorCtr="1">
            <a:spAutoFit/>
          </a:bodyPr>
          <a:lstStyle/>
          <a:p>
            <a:pPr marL="0" marR="0" lvl="0" indent="0" algn="ctr" rtl="0">
              <a:lnSpc>
                <a:spcPct val="167562"/>
              </a:lnSpc>
              <a:spcBef>
                <a:spcPts val="0"/>
              </a:spcBef>
              <a:spcAft>
                <a:spcPts val="0"/>
              </a:spcAft>
              <a:buClr>
                <a:srgbClr val="000000"/>
              </a:buClr>
              <a:buSzPts val="1800"/>
              <a:buFont typeface="Arial"/>
              <a:buNone/>
            </a:pPr>
            <a:r>
              <a:rPr lang="en" sz="1800" b="1" i="0" u="none" strike="noStrike" cap="none" dirty="0">
                <a:solidFill>
                  <a:srgbClr val="464646"/>
                </a:solidFill>
                <a:latin typeface="Montserrat"/>
                <a:ea typeface="Montserrat"/>
                <a:cs typeface="Montserrat"/>
                <a:sym typeface="Montserrat"/>
              </a:rPr>
              <a:t>Career Clusters</a:t>
            </a:r>
            <a:endParaRPr sz="1800" b="0" i="0" u="none" strike="noStrike" cap="none" dirty="0">
              <a:solidFill>
                <a:srgbClr val="464646"/>
              </a:solidFill>
              <a:sym typeface="Arial"/>
            </a:endParaRPr>
          </a:p>
        </p:txBody>
      </p:sp>
      <p:sp>
        <p:nvSpPr>
          <p:cNvPr id="10" name="Rectangle 9">
            <a:extLst>
              <a:ext uri="{FF2B5EF4-FFF2-40B4-BE49-F238E27FC236}">
                <a16:creationId xmlns:a16="http://schemas.microsoft.com/office/drawing/2014/main" id="{59C889BF-0E35-4C37-8615-05D695420AA1}"/>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733BB7B-FF4B-4280-8A1E-0DBFFD8DB970}"/>
              </a:ext>
            </a:extLst>
          </p:cNvPr>
          <p:cNvPicPr>
            <a:picLocks noChangeAspect="1"/>
          </p:cNvPicPr>
          <p:nvPr/>
        </p:nvPicPr>
        <p:blipFill>
          <a:blip r:embed="rId3"/>
          <a:stretch>
            <a:fillRect/>
          </a:stretch>
        </p:blipFill>
        <p:spPr>
          <a:xfrm>
            <a:off x="9996300" y="6190522"/>
            <a:ext cx="2058755" cy="572955"/>
          </a:xfrm>
          <a:prstGeom prst="rect">
            <a:avLst/>
          </a:prstGeom>
        </p:spPr>
      </p:pic>
      <p:pic>
        <p:nvPicPr>
          <p:cNvPr id="12" name="Google Shape;892;p108">
            <a:extLst>
              <a:ext uri="{FF2B5EF4-FFF2-40B4-BE49-F238E27FC236}">
                <a16:creationId xmlns:a16="http://schemas.microsoft.com/office/drawing/2014/main" id="{49D3F27A-59CF-A045-B8A4-6BA0EEF09456}"/>
              </a:ext>
            </a:extLst>
          </p:cNvPr>
          <p:cNvPicPr preferRelativeResize="0"/>
          <p:nvPr/>
        </p:nvPicPr>
        <p:blipFill rotWithShape="1">
          <a:blip r:embed="rId2">
            <a:alphaModFix/>
          </a:blip>
          <a:srcRect l="47499" r="4251" b="9934"/>
          <a:stretch/>
        </p:blipFill>
        <p:spPr>
          <a:xfrm>
            <a:off x="4539342" y="1540673"/>
            <a:ext cx="5100211" cy="4615890"/>
          </a:xfrm>
          <a:prstGeom prst="rect">
            <a:avLst/>
          </a:prstGeom>
          <a:noFill/>
          <a:ln>
            <a:noFill/>
          </a:ln>
        </p:spPr>
      </p:pic>
    </p:spTree>
    <p:extLst>
      <p:ext uri="{BB962C8B-B14F-4D97-AF65-F5344CB8AC3E}">
        <p14:creationId xmlns:p14="http://schemas.microsoft.com/office/powerpoint/2010/main" val="27190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375326" y="408107"/>
            <a:ext cx="9195000" cy="762000"/>
          </a:xfrm>
        </p:spPr>
        <p:txBody>
          <a:bodyPr>
            <a:normAutofit/>
          </a:bodyPr>
          <a:lstStyle/>
          <a:p>
            <a:r>
              <a:rPr lang="en-US" b="1"/>
              <a:t>   Layer: Sub-Clusters</a:t>
            </a:r>
          </a:p>
        </p:txBody>
      </p:sp>
      <p:sp>
        <p:nvSpPr>
          <p:cNvPr id="3" name="Text Placeholder 2">
            <a:extLst>
              <a:ext uri="{FF2B5EF4-FFF2-40B4-BE49-F238E27FC236}">
                <a16:creationId xmlns:a16="http://schemas.microsoft.com/office/drawing/2014/main" id="{43A7E4BF-0E8A-C3D0-1453-2AE5C4680A1D}"/>
              </a:ext>
            </a:extLst>
          </p:cNvPr>
          <p:cNvSpPr>
            <a:spLocks noGrp="1"/>
          </p:cNvSpPr>
          <p:nvPr>
            <p:ph type="body" idx="1"/>
          </p:nvPr>
        </p:nvSpPr>
        <p:spPr>
          <a:xfrm>
            <a:off x="546100" y="1714500"/>
            <a:ext cx="4980445" cy="4381500"/>
          </a:xfrm>
        </p:spPr>
        <p:txBody>
          <a:bodyPr>
            <a:normAutofit fontScale="92500"/>
          </a:bodyPr>
          <a:lstStyle/>
          <a:p>
            <a:pPr>
              <a:buFont typeface="Wingdings" panose="05000000000000000000" pitchFamily="2" charset="2"/>
              <a:buChar char="Ø"/>
            </a:pPr>
            <a:r>
              <a:rPr lang="en-US" dirty="0">
                <a:solidFill>
                  <a:srgbClr val="464646"/>
                </a:solidFill>
              </a:rPr>
              <a:t>Major groupings of career areas within a given field that have similar skills as defined by industry area</a:t>
            </a:r>
          </a:p>
          <a:p>
            <a:pPr marL="114300" indent="0">
              <a:buNone/>
            </a:pPr>
            <a:endParaRPr lang="en-US" dirty="0">
              <a:solidFill>
                <a:srgbClr val="464646"/>
              </a:solidFill>
            </a:endParaRPr>
          </a:p>
          <a:p>
            <a:pPr>
              <a:buFont typeface="Wingdings" panose="05000000000000000000" pitchFamily="2" charset="2"/>
              <a:buChar char="Ø"/>
            </a:pPr>
            <a:r>
              <a:rPr lang="en-US" dirty="0">
                <a:solidFill>
                  <a:srgbClr val="464646"/>
                </a:solidFill>
              </a:rPr>
              <a:t>Each Cluster contains multiple Sub-Clusters. </a:t>
            </a:r>
          </a:p>
          <a:p>
            <a:pPr marL="114300" indent="0">
              <a:buNone/>
            </a:pPr>
            <a:endParaRPr lang="en-US" dirty="0">
              <a:solidFill>
                <a:srgbClr val="464646"/>
              </a:solidFill>
            </a:endParaRPr>
          </a:p>
          <a:p>
            <a:pPr>
              <a:buFont typeface="Wingdings" panose="05000000000000000000" pitchFamily="2" charset="2"/>
              <a:buChar char="Ø"/>
            </a:pPr>
            <a:r>
              <a:rPr lang="en-US" dirty="0">
                <a:solidFill>
                  <a:srgbClr val="464646"/>
                </a:solidFill>
              </a:rPr>
              <a:t>Can be customized to align with state and community labor market data and program structure </a:t>
            </a:r>
          </a:p>
          <a:p>
            <a:pPr marL="114300" indent="0">
              <a:buNone/>
            </a:pPr>
            <a:endParaRPr lang="en-US" dirty="0">
              <a:solidFill>
                <a:srgbClr val="464646"/>
              </a:solidFill>
            </a:endParaRP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E8816A4-E8DC-48B6-B46B-6BD69F941034}"/>
              </a:ext>
            </a:extLst>
          </p:cNvPr>
          <p:cNvPicPr>
            <a:picLocks noChangeAspect="1"/>
          </p:cNvPicPr>
          <p:nvPr/>
        </p:nvPicPr>
        <p:blipFill rotWithShape="1">
          <a:blip r:embed="rId3"/>
          <a:srcRect l="3497" t="4656" b="11322"/>
          <a:stretch/>
        </p:blipFill>
        <p:spPr>
          <a:xfrm>
            <a:off x="6460904" y="201547"/>
            <a:ext cx="5355770" cy="6217395"/>
          </a:xfrm>
          <a:prstGeom prst="rect">
            <a:avLst/>
          </a:prstGeom>
        </p:spPr>
      </p:pic>
      <p:grpSp>
        <p:nvGrpSpPr>
          <p:cNvPr id="16" name="Group 15">
            <a:extLst>
              <a:ext uri="{FF2B5EF4-FFF2-40B4-BE49-F238E27FC236}">
                <a16:creationId xmlns:a16="http://schemas.microsoft.com/office/drawing/2014/main" id="{84864881-0A6E-4171-8CAD-D3CB3996077A}"/>
              </a:ext>
            </a:extLst>
          </p:cNvPr>
          <p:cNvGrpSpPr/>
          <p:nvPr/>
        </p:nvGrpSpPr>
        <p:grpSpPr>
          <a:xfrm>
            <a:off x="4891314" y="2561438"/>
            <a:ext cx="2904592" cy="419927"/>
            <a:chOff x="5464629" y="3895284"/>
            <a:chExt cx="3202134" cy="322918"/>
          </a:xfrm>
        </p:grpSpPr>
        <p:cxnSp>
          <p:nvCxnSpPr>
            <p:cNvPr id="11" name="Straight Arrow Connector 10">
              <a:extLst>
                <a:ext uri="{FF2B5EF4-FFF2-40B4-BE49-F238E27FC236}">
                  <a16:creationId xmlns:a16="http://schemas.microsoft.com/office/drawing/2014/main" id="{5160B6D7-E722-464F-A918-C5014F1BC06C}"/>
                </a:ext>
              </a:extLst>
            </p:cNvPr>
            <p:cNvCxnSpPr>
              <a:cxnSpLocks/>
            </p:cNvCxnSpPr>
            <p:nvPr/>
          </p:nvCxnSpPr>
          <p:spPr>
            <a:xfrm>
              <a:off x="5464629" y="4056743"/>
              <a:ext cx="31713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A9E05387-1DA6-4B60-AA63-C60C1077C172}"/>
                </a:ext>
              </a:extLst>
            </p:cNvPr>
            <p:cNvSpPr/>
            <p:nvPr/>
          </p:nvSpPr>
          <p:spPr>
            <a:xfrm rot="5123237">
              <a:off x="8385562" y="3937000"/>
              <a:ext cx="322918" cy="2394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12F0E699-0F82-47E4-88AA-EDC17ED5BC2F}"/>
              </a:ext>
            </a:extLst>
          </p:cNvPr>
          <p:cNvSpPr/>
          <p:nvPr/>
        </p:nvSpPr>
        <p:spPr>
          <a:xfrm>
            <a:off x="8689295" y="3575482"/>
            <a:ext cx="713423" cy="70481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500" b="1"/>
          </a:p>
        </p:txBody>
      </p:sp>
      <p:sp>
        <p:nvSpPr>
          <p:cNvPr id="12" name="TextBox 11">
            <a:extLst>
              <a:ext uri="{FF2B5EF4-FFF2-40B4-BE49-F238E27FC236}">
                <a16:creationId xmlns:a16="http://schemas.microsoft.com/office/drawing/2014/main" id="{463C4574-E4D3-434E-BAC7-ACE3BE872899}"/>
              </a:ext>
            </a:extLst>
          </p:cNvPr>
          <p:cNvSpPr txBox="1"/>
          <p:nvPr/>
        </p:nvSpPr>
        <p:spPr>
          <a:xfrm>
            <a:off x="8690664" y="3660133"/>
            <a:ext cx="712054" cy="503343"/>
          </a:xfrm>
          <a:prstGeom prst="rect">
            <a:avLst/>
          </a:prstGeom>
          <a:noFill/>
        </p:spPr>
        <p:txBody>
          <a:bodyPr wrap="none" rtlCol="0">
            <a:spAutoFit/>
          </a:bodyPr>
          <a:lstStyle/>
          <a:p>
            <a:pPr algn="ctr">
              <a:lnSpc>
                <a:spcPct val="114000"/>
              </a:lnSpc>
            </a:pPr>
            <a:r>
              <a:rPr lang="en-US" sz="800" b="1">
                <a:solidFill>
                  <a:schemeClr val="bg1"/>
                </a:solidFill>
                <a:latin typeface="Montserrat Medium" panose="020B0604020202020204" charset="0"/>
              </a:rPr>
              <a:t>Career</a:t>
            </a:r>
          </a:p>
          <a:p>
            <a:pPr algn="ctr">
              <a:lnSpc>
                <a:spcPct val="114000"/>
              </a:lnSpc>
            </a:pPr>
            <a:r>
              <a:rPr lang="en-US" sz="800" b="1">
                <a:solidFill>
                  <a:schemeClr val="bg1"/>
                </a:solidFill>
                <a:latin typeface="Montserrat Medium" panose="020B0604020202020204" charset="0"/>
              </a:rPr>
              <a:t>Ready </a:t>
            </a:r>
          </a:p>
          <a:p>
            <a:pPr algn="ctr">
              <a:lnSpc>
                <a:spcPct val="114000"/>
              </a:lnSpc>
            </a:pPr>
            <a:r>
              <a:rPr lang="en-US" sz="800" b="1">
                <a:solidFill>
                  <a:schemeClr val="bg1"/>
                </a:solidFill>
                <a:latin typeface="Montserrat Medium" panose="020B0604020202020204" charset="0"/>
              </a:rPr>
              <a:t>Practices</a:t>
            </a:r>
            <a:r>
              <a:rPr lang="en-US" sz="800" b="1">
                <a:solidFill>
                  <a:schemeClr val="bg1"/>
                </a:solidFill>
              </a:rPr>
              <a:t> </a:t>
            </a:r>
          </a:p>
        </p:txBody>
      </p:sp>
    </p:spTree>
    <p:extLst>
      <p:ext uri="{BB962C8B-B14F-4D97-AF65-F5344CB8AC3E}">
        <p14:creationId xmlns:p14="http://schemas.microsoft.com/office/powerpoint/2010/main" val="7472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1498500" y="441826"/>
            <a:ext cx="9195000" cy="762000"/>
          </a:xfrm>
        </p:spPr>
        <p:txBody>
          <a:bodyPr>
            <a:normAutofit/>
          </a:bodyPr>
          <a:lstStyle/>
          <a:p>
            <a:pPr algn="ctr"/>
            <a:r>
              <a:rPr lang="en-US" b="1"/>
              <a:t>Career Clusters Framework: Grid View</a:t>
            </a: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0EDEC6-7213-4527-B657-41DC997E7E9B}"/>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35F08A-7645-4FE5-9056-FAFFDB23F0BD}"/>
              </a:ext>
            </a:extLst>
          </p:cNvPr>
          <p:cNvPicPr>
            <a:picLocks noChangeAspect="1"/>
          </p:cNvPicPr>
          <p:nvPr/>
        </p:nvPicPr>
        <p:blipFill>
          <a:blip r:embed="rId3"/>
          <a:stretch>
            <a:fillRect/>
          </a:stretch>
        </p:blipFill>
        <p:spPr>
          <a:xfrm>
            <a:off x="9996300" y="6190522"/>
            <a:ext cx="2058755" cy="572955"/>
          </a:xfrm>
          <a:prstGeom prst="rect">
            <a:avLst/>
          </a:prstGeom>
        </p:spPr>
      </p:pic>
      <p:pic>
        <p:nvPicPr>
          <p:cNvPr id="1033" name="Picture 9" descr="https://lh7-rt.googleusercontent.com/slidesz/AGV_vUdGmcEjUg2GDVinKrlRhHlIe19ZpRQ6H3XI5_3l4vdScGyiG4gq2j1Vhrh_pr1yOW3JQwSsdkBogW7KyKHqAZNyYhpLO0REpKsOYqmJz6Q-kCRPWMmmyowdFgEzIBeKH09A3ej9aP4fcg7HyTbVqbk=s2048?key=LKLNFN3CDtpCQPhUPbLrNhG_">
            <a:extLst>
              <a:ext uri="{FF2B5EF4-FFF2-40B4-BE49-F238E27FC236}">
                <a16:creationId xmlns:a16="http://schemas.microsoft.com/office/drawing/2014/main" id="{2DE27CC3-8C29-45D3-872E-E8692EA53A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6" r="2134"/>
          <a:stretch/>
        </p:blipFill>
        <p:spPr bwMode="auto">
          <a:xfrm>
            <a:off x="6748041" y="1668214"/>
            <a:ext cx="5443959" cy="2932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rt.googleusercontent.com/slidesz/AGV_vUd8MNW0W5jmttqkY1Qf-lMECJoeEE8S0gxSmDlTGnN-_nedj5Zljyp3AL3wkzpldH0xoVzqBm_ufN6mwlJTapEI-g0ErFC8BCuBu0Ls2Yyzb_MfPbf-SHlRAwI7K8aun4kujXhp6pUcWf2-PhIeRQ=s2048?key=LKLNFN3CDtpCQPhUPbLrNhG_">
            <a:extLst>
              <a:ext uri="{FF2B5EF4-FFF2-40B4-BE49-F238E27FC236}">
                <a16:creationId xmlns:a16="http://schemas.microsoft.com/office/drawing/2014/main" id="{7612152F-0393-4526-82F9-A3640FDBC0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2" r="1514"/>
          <a:stretch/>
        </p:blipFill>
        <p:spPr bwMode="auto">
          <a:xfrm>
            <a:off x="-10919" y="1668214"/>
            <a:ext cx="6622015" cy="469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C16522-3A40-47E2-81CF-9D8AC0FEEBD5}"/>
              </a:ext>
            </a:extLst>
          </p:cNvPr>
          <p:cNvSpPr/>
          <p:nvPr/>
        </p:nvSpPr>
        <p:spPr>
          <a:xfrm>
            <a:off x="-1" y="414350"/>
            <a:ext cx="6865257" cy="866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385320" y="466811"/>
            <a:ext cx="9195000" cy="762000"/>
          </a:xfrm>
        </p:spPr>
        <p:txBody>
          <a:bodyPr>
            <a:normAutofit/>
          </a:bodyPr>
          <a:lstStyle/>
          <a:p>
            <a:r>
              <a:rPr lang="en-US" b="1"/>
              <a:t>Layer: Cross-Cutting Clusters</a:t>
            </a:r>
          </a:p>
        </p:txBody>
      </p:sp>
      <p:pic>
        <p:nvPicPr>
          <p:cNvPr id="10" name="Picture 9">
            <a:extLst>
              <a:ext uri="{FF2B5EF4-FFF2-40B4-BE49-F238E27FC236}">
                <a16:creationId xmlns:a16="http://schemas.microsoft.com/office/drawing/2014/main" id="{9E8816A4-E8DC-48B6-B46B-6BD69F941034}"/>
              </a:ext>
            </a:extLst>
          </p:cNvPr>
          <p:cNvPicPr>
            <a:picLocks noChangeAspect="1"/>
          </p:cNvPicPr>
          <p:nvPr/>
        </p:nvPicPr>
        <p:blipFill rotWithShape="1">
          <a:blip r:embed="rId3"/>
          <a:srcRect l="3497" t="4656" b="11322"/>
          <a:stretch/>
        </p:blipFill>
        <p:spPr>
          <a:xfrm>
            <a:off x="6659257" y="320302"/>
            <a:ext cx="5355770" cy="6217395"/>
          </a:xfrm>
          <a:prstGeom prst="rect">
            <a:avLst/>
          </a:prstGeom>
        </p:spPr>
      </p:pic>
      <p:cxnSp>
        <p:nvCxnSpPr>
          <p:cNvPr id="11" name="Straight Arrow Connector 10">
            <a:extLst>
              <a:ext uri="{FF2B5EF4-FFF2-40B4-BE49-F238E27FC236}">
                <a16:creationId xmlns:a16="http://schemas.microsoft.com/office/drawing/2014/main" id="{5160B6D7-E722-464F-A918-C5014F1BC06C}"/>
              </a:ext>
            </a:extLst>
          </p:cNvPr>
          <p:cNvCxnSpPr>
            <a:cxnSpLocks/>
          </p:cNvCxnSpPr>
          <p:nvPr/>
        </p:nvCxnSpPr>
        <p:spPr>
          <a:xfrm>
            <a:off x="5385335" y="2651143"/>
            <a:ext cx="22873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A9E05387-1DA6-4B60-AA63-C60C1077C172}"/>
              </a:ext>
            </a:extLst>
          </p:cNvPr>
          <p:cNvSpPr/>
          <p:nvPr/>
        </p:nvSpPr>
        <p:spPr>
          <a:xfrm rot="5165119">
            <a:off x="7343142" y="2542689"/>
            <a:ext cx="419927" cy="210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3A7E4BF-0E8A-C3D0-1453-2AE5C4680A1D}"/>
              </a:ext>
            </a:extLst>
          </p:cNvPr>
          <p:cNvSpPr>
            <a:spLocks noGrp="1"/>
          </p:cNvSpPr>
          <p:nvPr>
            <p:ph type="body" idx="1"/>
          </p:nvPr>
        </p:nvSpPr>
        <p:spPr>
          <a:xfrm>
            <a:off x="546100" y="1531256"/>
            <a:ext cx="4980445" cy="5109029"/>
          </a:xfrm>
        </p:spPr>
        <p:txBody>
          <a:bodyPr>
            <a:noAutofit/>
          </a:bodyPr>
          <a:lstStyle/>
          <a:p>
            <a:pPr>
              <a:lnSpc>
                <a:spcPct val="134000"/>
              </a:lnSpc>
              <a:spcBef>
                <a:spcPts val="0"/>
              </a:spcBef>
              <a:buFont typeface="Wingdings" panose="05000000000000000000" pitchFamily="2" charset="2"/>
              <a:buChar char="Ø"/>
            </a:pPr>
            <a:r>
              <a:rPr lang="en-US" sz="1800" dirty="0">
                <a:solidFill>
                  <a:srgbClr val="464646"/>
                </a:solidFill>
                <a:latin typeface="Calibri" panose="020F0502020204030204" pitchFamily="34" charset="0"/>
                <a:cs typeface="Calibri" panose="020F0502020204030204" pitchFamily="34" charset="0"/>
              </a:rPr>
              <a:t>Clusters that are based on both sector-specific and contextualized functions instead of purely discrete industry sectors. These Clusters have both Sub-Clusters and implications for courses taken in all other Career Clusters.</a:t>
            </a:r>
          </a:p>
          <a:p>
            <a:pPr marL="114300" indent="0">
              <a:lnSpc>
                <a:spcPct val="134000"/>
              </a:lnSpc>
              <a:spcBef>
                <a:spcPts val="0"/>
              </a:spcBef>
              <a:buNone/>
            </a:pPr>
            <a:endParaRPr lang="en-US" sz="1800" dirty="0">
              <a:solidFill>
                <a:srgbClr val="464646"/>
              </a:solidFill>
              <a:latin typeface="Calibri" panose="020F0502020204030204" pitchFamily="34" charset="0"/>
              <a:cs typeface="Calibri" panose="020F0502020204030204" pitchFamily="34" charset="0"/>
            </a:endParaRPr>
          </a:p>
          <a:p>
            <a:pPr>
              <a:lnSpc>
                <a:spcPct val="134000"/>
              </a:lnSpc>
              <a:spcBef>
                <a:spcPts val="0"/>
              </a:spcBef>
              <a:buFont typeface="Wingdings" panose="05000000000000000000" pitchFamily="2" charset="2"/>
              <a:buChar char="Ø"/>
            </a:pPr>
            <a:r>
              <a:rPr lang="en-US" sz="1800" dirty="0">
                <a:solidFill>
                  <a:srgbClr val="464646"/>
                </a:solidFill>
                <a:latin typeface="Calibri" panose="020F0502020204030204" pitchFamily="34" charset="0"/>
                <a:cs typeface="Calibri" panose="020F0502020204030204" pitchFamily="34" charset="0"/>
              </a:rPr>
              <a:t>Cross-Cutting Clusters are both a standalone Cluster but can also be combined with other Career Clusters.</a:t>
            </a:r>
          </a:p>
          <a:p>
            <a:pPr>
              <a:lnSpc>
                <a:spcPct val="134000"/>
              </a:lnSpc>
              <a:spcBef>
                <a:spcPts val="0"/>
              </a:spcBef>
              <a:buFont typeface="Wingdings" panose="05000000000000000000" pitchFamily="2" charset="2"/>
              <a:buChar char="Ø"/>
            </a:pPr>
            <a:endParaRPr lang="en-US" sz="1800" dirty="0">
              <a:solidFill>
                <a:srgbClr val="464646"/>
              </a:solidFill>
              <a:latin typeface="Calibri" panose="020F0502020204030204" pitchFamily="34" charset="0"/>
              <a:cs typeface="Calibri" panose="020F0502020204030204" pitchFamily="34" charset="0"/>
            </a:endParaRPr>
          </a:p>
          <a:p>
            <a:pPr>
              <a:lnSpc>
                <a:spcPct val="134000"/>
              </a:lnSpc>
              <a:spcBef>
                <a:spcPts val="0"/>
              </a:spcBef>
              <a:buFont typeface="Wingdings" panose="05000000000000000000" pitchFamily="2" charset="2"/>
              <a:buChar char="Ø"/>
            </a:pPr>
            <a:r>
              <a:rPr lang="en-US" sz="1800" dirty="0">
                <a:solidFill>
                  <a:srgbClr val="464646"/>
                </a:solidFill>
                <a:latin typeface="Calibri" panose="020F0502020204030204" pitchFamily="34" charset="0"/>
                <a:cs typeface="Calibri" panose="020F0502020204030204" pitchFamily="34" charset="0"/>
              </a:rPr>
              <a:t>Digital Technology, Marketing &amp; Sales, Management &amp; Entrepreneurship </a:t>
            </a:r>
          </a:p>
        </p:txBody>
      </p:sp>
    </p:spTree>
    <p:extLst>
      <p:ext uri="{BB962C8B-B14F-4D97-AF65-F5344CB8AC3E}">
        <p14:creationId xmlns:p14="http://schemas.microsoft.com/office/powerpoint/2010/main" val="33833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8F1F22-98BE-4ABE-B013-331672460374}"/>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1411339" y="484081"/>
            <a:ext cx="9195000" cy="762000"/>
          </a:xfrm>
        </p:spPr>
        <p:txBody>
          <a:bodyPr>
            <a:normAutofit/>
          </a:bodyPr>
          <a:lstStyle/>
          <a:p>
            <a:pPr algn="ctr"/>
            <a:r>
              <a:rPr lang="en-US" b="1"/>
              <a:t>Layer: Career Ready Practices (CRP)</a:t>
            </a:r>
          </a:p>
        </p:txBody>
      </p:sp>
      <p:sp>
        <p:nvSpPr>
          <p:cNvPr id="3" name="Text Placeholder 2">
            <a:extLst>
              <a:ext uri="{FF2B5EF4-FFF2-40B4-BE49-F238E27FC236}">
                <a16:creationId xmlns:a16="http://schemas.microsoft.com/office/drawing/2014/main" id="{43A7E4BF-0E8A-C3D0-1453-2AE5C4680A1D}"/>
              </a:ext>
            </a:extLst>
          </p:cNvPr>
          <p:cNvSpPr>
            <a:spLocks noGrp="1"/>
          </p:cNvSpPr>
          <p:nvPr>
            <p:ph type="body" idx="1"/>
          </p:nvPr>
        </p:nvSpPr>
        <p:spPr>
          <a:xfrm>
            <a:off x="81592" y="1523999"/>
            <a:ext cx="4374294" cy="5058229"/>
          </a:xfrm>
        </p:spPr>
        <p:txBody>
          <a:bodyPr>
            <a:normAutofit fontScale="92500" lnSpcReduction="20000"/>
          </a:bodyPr>
          <a:lstStyle/>
          <a:p>
            <a:pPr>
              <a:lnSpc>
                <a:spcPct val="124000"/>
              </a:lnSpc>
              <a:spcBef>
                <a:spcPts val="0"/>
              </a:spcBef>
              <a:buFont typeface="Wingdings" panose="05000000000000000000" pitchFamily="2" charset="2"/>
              <a:buChar char="Ø"/>
            </a:pPr>
            <a:r>
              <a:rPr lang="en-US" dirty="0">
                <a:solidFill>
                  <a:srgbClr val="464646"/>
                </a:solidFill>
              </a:rPr>
              <a:t>Built on a meta-analysis of over 30 different listings of general professional skills developed by industry and educational institutions, represent the skills needed to succeed in the modern workplace</a:t>
            </a:r>
          </a:p>
          <a:p>
            <a:pPr marL="114300" indent="0">
              <a:lnSpc>
                <a:spcPct val="124000"/>
              </a:lnSpc>
              <a:spcBef>
                <a:spcPts val="0"/>
              </a:spcBef>
              <a:buNone/>
            </a:pPr>
            <a:endParaRPr lang="en-US" dirty="0">
              <a:solidFill>
                <a:srgbClr val="464646"/>
              </a:solidFill>
            </a:endParaRPr>
          </a:p>
          <a:p>
            <a:pPr>
              <a:lnSpc>
                <a:spcPct val="124000"/>
              </a:lnSpc>
              <a:spcBef>
                <a:spcPts val="0"/>
              </a:spcBef>
              <a:buFont typeface="Wingdings" panose="05000000000000000000" pitchFamily="2" charset="2"/>
              <a:buChar char="Ø"/>
            </a:pPr>
            <a:r>
              <a:rPr lang="en-US" dirty="0">
                <a:solidFill>
                  <a:srgbClr val="464646"/>
                </a:solidFill>
              </a:rPr>
              <a:t>These </a:t>
            </a:r>
            <a:r>
              <a:rPr lang="en-US" b="1" dirty="0">
                <a:solidFill>
                  <a:srgbClr val="464646"/>
                </a:solidFill>
              </a:rPr>
              <a:t>12</a:t>
            </a:r>
            <a:r>
              <a:rPr lang="en-US" dirty="0">
                <a:solidFill>
                  <a:srgbClr val="464646"/>
                </a:solidFill>
              </a:rPr>
              <a:t> practices should be embedded across the pre-kindergarten to workforce continuum and within each Career Cluster. </a:t>
            </a:r>
          </a:p>
        </p:txBody>
      </p:sp>
      <p:pic>
        <p:nvPicPr>
          <p:cNvPr id="4" name="Picture 3">
            <a:extLst>
              <a:ext uri="{FF2B5EF4-FFF2-40B4-BE49-F238E27FC236}">
                <a16:creationId xmlns:a16="http://schemas.microsoft.com/office/drawing/2014/main" id="{FF505472-D99E-46CF-8215-8518C97C6FB2}"/>
              </a:ext>
            </a:extLst>
          </p:cNvPr>
          <p:cNvPicPr>
            <a:picLocks noChangeAspect="1"/>
          </p:cNvPicPr>
          <p:nvPr/>
        </p:nvPicPr>
        <p:blipFill>
          <a:blip r:embed="rId2"/>
          <a:stretch>
            <a:fillRect/>
          </a:stretch>
        </p:blipFill>
        <p:spPr>
          <a:xfrm>
            <a:off x="4718954" y="1709722"/>
            <a:ext cx="7391454" cy="4048155"/>
          </a:xfrm>
          <a:prstGeom prst="rect">
            <a:avLst/>
          </a:prstGeom>
        </p:spPr>
      </p:pic>
      <p:pic>
        <p:nvPicPr>
          <p:cNvPr id="7" name="Picture 6">
            <a:extLst>
              <a:ext uri="{FF2B5EF4-FFF2-40B4-BE49-F238E27FC236}">
                <a16:creationId xmlns:a16="http://schemas.microsoft.com/office/drawing/2014/main" id="{BF10C3A1-B8BB-42C6-AB56-64B03F1861AD}"/>
              </a:ext>
            </a:extLst>
          </p:cNvPr>
          <p:cNvPicPr>
            <a:picLocks noChangeAspect="1"/>
          </p:cNvPicPr>
          <p:nvPr/>
        </p:nvPicPr>
        <p:blipFill>
          <a:blip r:embed="rId3"/>
          <a:stretch>
            <a:fillRect/>
          </a:stretch>
        </p:blipFill>
        <p:spPr>
          <a:xfrm>
            <a:off x="9996300" y="6190522"/>
            <a:ext cx="2058755" cy="572955"/>
          </a:xfrm>
          <a:prstGeom prst="rect">
            <a:avLst/>
          </a:prstGeom>
        </p:spPr>
      </p:pic>
    </p:spTree>
    <p:extLst>
      <p:ext uri="{BB962C8B-B14F-4D97-AF65-F5344CB8AC3E}">
        <p14:creationId xmlns:p14="http://schemas.microsoft.com/office/powerpoint/2010/main" val="23378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 name="Rectangle 13">
            <a:extLst>
              <a:ext uri="{FF2B5EF4-FFF2-40B4-BE49-F238E27FC236}">
                <a16:creationId xmlns:a16="http://schemas.microsoft.com/office/drawing/2014/main" id="{6041FFE1-59FE-4B7C-BE0E-924B735355B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1" name="Google Shape;1491;p157"/>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b="1"/>
              <a:t>Users of the Framework</a:t>
            </a:r>
            <a:endParaRPr b="1"/>
          </a:p>
        </p:txBody>
      </p:sp>
      <p:sp>
        <p:nvSpPr>
          <p:cNvPr id="1492" name="Google Shape;1492;p157"/>
          <p:cNvSpPr txBox="1">
            <a:spLocks noGrp="1"/>
          </p:cNvSpPr>
          <p:nvPr>
            <p:ph type="body" idx="1"/>
          </p:nvPr>
        </p:nvSpPr>
        <p:spPr>
          <a:xfrm>
            <a:off x="6051824" y="4988689"/>
            <a:ext cx="5835300" cy="390300"/>
          </a:xfrm>
          <a:prstGeom prst="rect">
            <a:avLst/>
          </a:prstGeom>
          <a:noFill/>
          <a:ln>
            <a:noFill/>
          </a:ln>
        </p:spPr>
        <p:txBody>
          <a:bodyPr spcFirstLastPara="1" wrap="square" lIns="91425" tIns="0" rIns="91425" bIns="0" anchor="b" anchorCtr="0">
            <a:normAutofit/>
          </a:bodyPr>
          <a:lstStyle/>
          <a:p>
            <a:pPr marL="0" lvl="0" indent="0" algn="l" rtl="0">
              <a:lnSpc>
                <a:spcPct val="90000"/>
              </a:lnSpc>
              <a:spcBef>
                <a:spcPts val="0"/>
              </a:spcBef>
              <a:spcAft>
                <a:spcPts val="0"/>
              </a:spcAft>
              <a:buSzPts val="1800"/>
              <a:buNone/>
            </a:pPr>
            <a:endParaRPr/>
          </a:p>
        </p:txBody>
      </p:sp>
      <p:sp>
        <p:nvSpPr>
          <p:cNvPr id="1493" name="Google Shape;1493;p157"/>
          <p:cNvSpPr txBox="1">
            <a:spLocks noGrp="1"/>
          </p:cNvSpPr>
          <p:nvPr>
            <p:ph type="body" idx="2"/>
          </p:nvPr>
        </p:nvSpPr>
        <p:spPr>
          <a:xfrm>
            <a:off x="6051824" y="5392446"/>
            <a:ext cx="5835300" cy="57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Font typeface="Arial"/>
              <a:buNone/>
            </a:pPr>
            <a:endParaRPr sz="1600"/>
          </a:p>
        </p:txBody>
      </p:sp>
      <p:sp>
        <p:nvSpPr>
          <p:cNvPr id="1494" name="Google Shape;1494;p157"/>
          <p:cNvSpPr txBox="1">
            <a:spLocks noGrp="1"/>
          </p:cNvSpPr>
          <p:nvPr>
            <p:ph type="body" idx="3"/>
          </p:nvPr>
        </p:nvSpPr>
        <p:spPr>
          <a:xfrm>
            <a:off x="6051824" y="3892059"/>
            <a:ext cx="5835300" cy="396300"/>
          </a:xfrm>
          <a:prstGeom prst="rect">
            <a:avLst/>
          </a:prstGeom>
          <a:noFill/>
          <a:ln>
            <a:noFill/>
          </a:ln>
        </p:spPr>
        <p:txBody>
          <a:bodyPr spcFirstLastPara="1" wrap="square" lIns="91425" tIns="0" rIns="91425" bIns="0" anchor="b" anchorCtr="0">
            <a:normAutofit fontScale="85000" lnSpcReduction="20000"/>
          </a:bodyPr>
          <a:lstStyle/>
          <a:p>
            <a:pPr marL="0" lvl="0" indent="0" algn="l" rtl="0">
              <a:lnSpc>
                <a:spcPct val="192444"/>
              </a:lnSpc>
              <a:spcBef>
                <a:spcPts val="0"/>
              </a:spcBef>
              <a:spcAft>
                <a:spcPts val="0"/>
              </a:spcAft>
              <a:buSzPts val="1800"/>
              <a:buNone/>
            </a:pPr>
            <a:endParaRPr/>
          </a:p>
        </p:txBody>
      </p:sp>
      <p:sp>
        <p:nvSpPr>
          <p:cNvPr id="1495" name="Google Shape;1495;p157"/>
          <p:cNvSpPr txBox="1">
            <a:spLocks noGrp="1"/>
          </p:cNvSpPr>
          <p:nvPr>
            <p:ph type="body" idx="4"/>
          </p:nvPr>
        </p:nvSpPr>
        <p:spPr>
          <a:xfrm>
            <a:off x="6051824" y="4300727"/>
            <a:ext cx="5835300" cy="57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Font typeface="Arial"/>
              <a:buNone/>
            </a:pPr>
            <a:endParaRPr sz="1600"/>
          </a:p>
        </p:txBody>
      </p:sp>
      <p:sp>
        <p:nvSpPr>
          <p:cNvPr id="1496" name="Google Shape;1496;p157"/>
          <p:cNvSpPr txBox="1">
            <a:spLocks noGrp="1"/>
          </p:cNvSpPr>
          <p:nvPr>
            <p:ph type="body" idx="5"/>
          </p:nvPr>
        </p:nvSpPr>
        <p:spPr>
          <a:xfrm>
            <a:off x="6051824" y="2793644"/>
            <a:ext cx="5835300" cy="388200"/>
          </a:xfrm>
          <a:prstGeom prst="rect">
            <a:avLst/>
          </a:prstGeom>
          <a:noFill/>
          <a:ln>
            <a:noFill/>
          </a:ln>
        </p:spPr>
        <p:txBody>
          <a:bodyPr spcFirstLastPara="1" wrap="square" lIns="91425" tIns="0" rIns="91425" bIns="0" anchor="b" anchorCtr="0">
            <a:normAutofit fontScale="77500" lnSpcReduction="20000"/>
          </a:bodyPr>
          <a:lstStyle/>
          <a:p>
            <a:pPr marL="0" lvl="0" indent="0" algn="l" rtl="0">
              <a:lnSpc>
                <a:spcPct val="192444"/>
              </a:lnSpc>
              <a:spcBef>
                <a:spcPts val="0"/>
              </a:spcBef>
              <a:spcAft>
                <a:spcPts val="0"/>
              </a:spcAft>
              <a:buSzPts val="1800"/>
              <a:buNone/>
            </a:pPr>
            <a:endParaRPr/>
          </a:p>
        </p:txBody>
      </p:sp>
      <p:sp>
        <p:nvSpPr>
          <p:cNvPr id="1497" name="Google Shape;1497;p157"/>
          <p:cNvSpPr txBox="1">
            <a:spLocks noGrp="1"/>
          </p:cNvSpPr>
          <p:nvPr>
            <p:ph type="body" idx="6"/>
          </p:nvPr>
        </p:nvSpPr>
        <p:spPr>
          <a:xfrm>
            <a:off x="6051824" y="3195529"/>
            <a:ext cx="5835300" cy="57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Font typeface="Arial"/>
              <a:buNone/>
            </a:pPr>
            <a:endParaRPr sz="1700"/>
          </a:p>
        </p:txBody>
      </p:sp>
      <p:sp>
        <p:nvSpPr>
          <p:cNvPr id="1498" name="Google Shape;1498;p157"/>
          <p:cNvSpPr txBox="1">
            <a:spLocks noGrp="1"/>
          </p:cNvSpPr>
          <p:nvPr>
            <p:ph type="body" idx="7"/>
          </p:nvPr>
        </p:nvSpPr>
        <p:spPr>
          <a:xfrm>
            <a:off x="6051824" y="1701574"/>
            <a:ext cx="5835300" cy="390300"/>
          </a:xfrm>
          <a:prstGeom prst="rect">
            <a:avLst/>
          </a:prstGeom>
          <a:noFill/>
          <a:ln>
            <a:noFill/>
          </a:ln>
        </p:spPr>
        <p:txBody>
          <a:bodyPr spcFirstLastPara="1" wrap="square" lIns="91425" tIns="0" rIns="91425" bIns="0" anchor="b" anchorCtr="0">
            <a:normAutofit fontScale="77500" lnSpcReduction="20000"/>
          </a:bodyPr>
          <a:lstStyle/>
          <a:p>
            <a:pPr marL="0" lvl="0" indent="0" algn="l" rtl="0">
              <a:lnSpc>
                <a:spcPct val="192444"/>
              </a:lnSpc>
              <a:spcBef>
                <a:spcPts val="0"/>
              </a:spcBef>
              <a:spcAft>
                <a:spcPts val="0"/>
              </a:spcAft>
              <a:buSzPts val="1800"/>
              <a:buNone/>
            </a:pPr>
            <a:endParaRPr/>
          </a:p>
        </p:txBody>
      </p:sp>
      <p:sp>
        <p:nvSpPr>
          <p:cNvPr id="1499" name="Google Shape;1499;p157"/>
          <p:cNvSpPr txBox="1">
            <a:spLocks noGrp="1"/>
          </p:cNvSpPr>
          <p:nvPr>
            <p:ph type="body" idx="8"/>
          </p:nvPr>
        </p:nvSpPr>
        <p:spPr>
          <a:xfrm>
            <a:off x="6051824" y="2105331"/>
            <a:ext cx="5835300" cy="57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Font typeface="Arial"/>
              <a:buNone/>
            </a:pPr>
            <a:endParaRPr sz="1600"/>
          </a:p>
        </p:txBody>
      </p:sp>
      <p:sp>
        <p:nvSpPr>
          <p:cNvPr id="1500" name="Google Shape;1500;p157"/>
          <p:cNvSpPr txBox="1">
            <a:spLocks noGrp="1"/>
          </p:cNvSpPr>
          <p:nvPr>
            <p:ph type="body" idx="9"/>
          </p:nvPr>
        </p:nvSpPr>
        <p:spPr>
          <a:xfrm>
            <a:off x="496888" y="1837990"/>
            <a:ext cx="5059500" cy="407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200"/>
              <a:buNone/>
            </a:pPr>
            <a:endParaRPr/>
          </a:p>
        </p:txBody>
      </p:sp>
      <p:sp>
        <p:nvSpPr>
          <p:cNvPr id="1501" name="Google Shape;1501;p157"/>
          <p:cNvSpPr/>
          <p:nvPr/>
        </p:nvSpPr>
        <p:spPr>
          <a:xfrm>
            <a:off x="17683" y="1230254"/>
            <a:ext cx="12261000" cy="560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pic>
        <p:nvPicPr>
          <p:cNvPr id="1502" name="Google Shape;1502;p157"/>
          <p:cNvPicPr preferRelativeResize="0"/>
          <p:nvPr/>
        </p:nvPicPr>
        <p:blipFill>
          <a:blip r:embed="rId3">
            <a:alphaModFix/>
          </a:blip>
          <a:stretch>
            <a:fillRect/>
          </a:stretch>
        </p:blipFill>
        <p:spPr>
          <a:xfrm>
            <a:off x="2417312" y="1263364"/>
            <a:ext cx="7274112" cy="5391026"/>
          </a:xfrm>
          <a:prstGeom prst="rect">
            <a:avLst/>
          </a:prstGeom>
          <a:solidFill>
            <a:schemeClr val="lt1"/>
          </a:solidFill>
          <a:ln w="9525" cap="flat" cmpd="sng">
            <a:solidFill>
              <a:schemeClr val="lt1"/>
            </a:solidFill>
            <a:prstDash val="solid"/>
            <a:round/>
            <a:headEnd type="none" w="sm" len="sm"/>
            <a:tailEnd type="none" w="sm" len="sm"/>
          </a:ln>
        </p:spPr>
      </p:pic>
      <p:pic>
        <p:nvPicPr>
          <p:cNvPr id="15" name="Picture 14">
            <a:extLst>
              <a:ext uri="{FF2B5EF4-FFF2-40B4-BE49-F238E27FC236}">
                <a16:creationId xmlns:a16="http://schemas.microsoft.com/office/drawing/2014/main" id="{6258E2DC-AABD-4A71-ACFC-E6CF8AED5E13}"/>
              </a:ext>
            </a:extLst>
          </p:cNvPr>
          <p:cNvPicPr>
            <a:picLocks noChangeAspect="1"/>
          </p:cNvPicPr>
          <p:nvPr/>
        </p:nvPicPr>
        <p:blipFill>
          <a:blip r:embed="rId4"/>
          <a:stretch>
            <a:fillRect/>
          </a:stretch>
        </p:blipFill>
        <p:spPr>
          <a:xfrm>
            <a:off x="9996300" y="6190522"/>
            <a:ext cx="2058755" cy="5729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6" name="Rectangle 5">
            <a:extLst>
              <a:ext uri="{FF2B5EF4-FFF2-40B4-BE49-F238E27FC236}">
                <a16:creationId xmlns:a16="http://schemas.microsoft.com/office/drawing/2014/main" id="{9705916E-0118-4856-9922-D58D0527DAB7}"/>
              </a:ext>
            </a:extLst>
          </p:cNvPr>
          <p:cNvSpPr/>
          <p:nvPr/>
        </p:nvSpPr>
        <p:spPr>
          <a:xfrm>
            <a:off x="0" y="6160884"/>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fontScale="90000"/>
          </a:bodyPr>
          <a:lstStyle/>
          <a:p>
            <a:pPr marL="0" lvl="0" indent="0" algn="ctr" rtl="0">
              <a:lnSpc>
                <a:spcPct val="90000"/>
              </a:lnSpc>
              <a:spcBef>
                <a:spcPts val="0"/>
              </a:spcBef>
              <a:spcAft>
                <a:spcPts val="0"/>
              </a:spcAft>
              <a:buClr>
                <a:schemeClr val="lt1"/>
              </a:buClr>
              <a:buSzPts val="2800"/>
              <a:buFont typeface="Montserrat"/>
              <a:buNone/>
            </a:pPr>
            <a:r>
              <a:rPr lang="en-US" b="1">
                <a:latin typeface="Calibri" panose="020F0502020204030204" pitchFamily="34" charset="0"/>
                <a:cs typeface="Calibri" panose="020F0502020204030204" pitchFamily="34" charset="0"/>
              </a:rPr>
              <a:t>The Benefits of a Modernized </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National Career Clusters</a:t>
            </a:r>
            <a:r>
              <a:rPr lang="en-US" sz="2200" b="1" baseline="30000">
                <a:latin typeface="Calibri" panose="020F0502020204030204" pitchFamily="34" charset="0"/>
                <a:cs typeface="Calibri" panose="020F0502020204030204" pitchFamily="34" charset="0"/>
              </a:rPr>
              <a:t>®</a:t>
            </a:r>
            <a:r>
              <a:rPr lang="en-US" b="1">
                <a:latin typeface="Calibri" panose="020F0502020204030204" pitchFamily="34" charset="0"/>
                <a:cs typeface="Calibri" panose="020F0502020204030204" pitchFamily="34" charset="0"/>
              </a:rPr>
              <a:t> Framework</a:t>
            </a:r>
          </a:p>
        </p:txBody>
      </p:sp>
      <p:sp>
        <p:nvSpPr>
          <p:cNvPr id="1459" name="Google Shape;1459;p154"/>
          <p:cNvSpPr/>
          <p:nvPr/>
        </p:nvSpPr>
        <p:spPr>
          <a:xfrm>
            <a:off x="1631107" y="4368780"/>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aphicFrame>
        <p:nvGraphicFramePr>
          <p:cNvPr id="2" name="Diagram 1">
            <a:extLst>
              <a:ext uri="{FF2B5EF4-FFF2-40B4-BE49-F238E27FC236}">
                <a16:creationId xmlns:a16="http://schemas.microsoft.com/office/drawing/2014/main" id="{3E3B2EC9-4CD7-4F1E-6117-C01B3483C15E}"/>
              </a:ext>
            </a:extLst>
          </p:cNvPr>
          <p:cNvGraphicFramePr/>
          <p:nvPr/>
        </p:nvGraphicFramePr>
        <p:xfrm>
          <a:off x="573001" y="1694393"/>
          <a:ext cx="11045849" cy="462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540C14-ABED-4F0B-9342-6084F2D3422A}"/>
              </a:ext>
            </a:extLst>
          </p:cNvPr>
          <p:cNvSpPr txBox="1"/>
          <p:nvPr/>
        </p:nvSpPr>
        <p:spPr>
          <a:xfrm>
            <a:off x="4325258" y="6494712"/>
            <a:ext cx="2497800"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….and so many more!</a:t>
            </a:r>
          </a:p>
        </p:txBody>
      </p:sp>
      <p:pic>
        <p:nvPicPr>
          <p:cNvPr id="7" name="Picture 6">
            <a:extLst>
              <a:ext uri="{FF2B5EF4-FFF2-40B4-BE49-F238E27FC236}">
                <a16:creationId xmlns:a16="http://schemas.microsoft.com/office/drawing/2014/main" id="{30179787-F7FB-4FAB-9A43-EA9CD61CF849}"/>
              </a:ext>
            </a:extLst>
          </p:cNvPr>
          <p:cNvPicPr>
            <a:picLocks noChangeAspect="1"/>
          </p:cNvPicPr>
          <p:nvPr/>
        </p:nvPicPr>
        <p:blipFill>
          <a:blip r:embed="rId8"/>
          <a:stretch>
            <a:fillRect/>
          </a:stretch>
        </p:blipFill>
        <p:spPr>
          <a:xfrm>
            <a:off x="9996300" y="6407806"/>
            <a:ext cx="2058755" cy="572955"/>
          </a:xfrm>
          <a:prstGeom prst="rect">
            <a:avLst/>
          </a:prstGeom>
        </p:spPr>
      </p:pic>
    </p:spTree>
    <p:extLst>
      <p:ext uri="{BB962C8B-B14F-4D97-AF65-F5344CB8AC3E}">
        <p14:creationId xmlns:p14="http://schemas.microsoft.com/office/powerpoint/2010/main" val="9076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5" name="Rectangle 4">
            <a:extLst>
              <a:ext uri="{FF2B5EF4-FFF2-40B4-BE49-F238E27FC236}">
                <a16:creationId xmlns:a16="http://schemas.microsoft.com/office/drawing/2014/main" id="{57473763-CE7D-41C7-B238-0E8BA7251187}"/>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b="1"/>
              <a:t>Purpose Statement </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7" name="Google Shape;1455;p155">
            <a:extLst>
              <a:ext uri="{FF2B5EF4-FFF2-40B4-BE49-F238E27FC236}">
                <a16:creationId xmlns:a16="http://schemas.microsoft.com/office/drawing/2014/main" id="{A72F4103-68D3-4CA7-AD80-A6D68E4ACAB7}"/>
              </a:ext>
            </a:extLst>
          </p:cNvPr>
          <p:cNvSpPr txBox="1">
            <a:spLocks noGrp="1"/>
          </p:cNvSpPr>
          <p:nvPr>
            <p:ph type="body" idx="1"/>
          </p:nvPr>
        </p:nvSpPr>
        <p:spPr>
          <a:xfrm>
            <a:off x="1136475" y="2042075"/>
            <a:ext cx="9983400" cy="2920800"/>
          </a:xfrm>
          <a:prstGeom prst="rect">
            <a:avLst/>
          </a:prstGeom>
        </p:spPr>
        <p:txBody>
          <a:bodyPr spcFirstLastPara="1" wrap="square" lIns="91425" tIns="45700" rIns="91425" bIns="45700" anchor="ctr" anchorCtr="0">
            <a:normAutofit lnSpcReduction="10000"/>
          </a:bodyPr>
          <a:lstStyle/>
          <a:p>
            <a:pPr marL="0" lvl="0" indent="0" algn="ctr" rtl="0">
              <a:lnSpc>
                <a:spcPct val="115000"/>
              </a:lnSpc>
              <a:spcBef>
                <a:spcPts val="1000"/>
              </a:spcBef>
              <a:spcAft>
                <a:spcPts val="0"/>
              </a:spcAft>
              <a:buNone/>
            </a:pPr>
            <a:r>
              <a:rPr lang="en-US" sz="3100">
                <a:solidFill>
                  <a:srgbClr val="464646"/>
                </a:solidFill>
              </a:rPr>
              <a:t>The National Career Clusters Framework provides structural alignment and a </a:t>
            </a:r>
            <a:r>
              <a:rPr lang="en-US" sz="3100" b="1">
                <a:solidFill>
                  <a:schemeClr val="accent2"/>
                </a:solidFill>
                <a:latin typeface="Montserrat"/>
                <a:ea typeface="Montserrat"/>
                <a:cs typeface="Montserrat"/>
                <a:sym typeface="Montserrat"/>
              </a:rPr>
              <a:t>common language</a:t>
            </a:r>
            <a:r>
              <a:rPr lang="en-US" sz="3100"/>
              <a:t> </a:t>
            </a:r>
            <a:r>
              <a:rPr lang="en-US" sz="3100">
                <a:solidFill>
                  <a:srgbClr val="464646"/>
                </a:solidFill>
              </a:rPr>
              <a:t>to</a:t>
            </a:r>
            <a:r>
              <a:rPr lang="en-US" sz="3100"/>
              <a:t> </a:t>
            </a:r>
            <a:r>
              <a:rPr lang="en-US" sz="3100" b="1">
                <a:solidFill>
                  <a:schemeClr val="accent1"/>
                </a:solidFill>
                <a:latin typeface="Montserrat"/>
                <a:ea typeface="Montserrat"/>
                <a:cs typeface="Montserrat"/>
                <a:sym typeface="Montserrat"/>
              </a:rPr>
              <a:t>bridge education and work</a:t>
            </a:r>
            <a:r>
              <a:rPr lang="en-US" sz="3100"/>
              <a:t>, </a:t>
            </a:r>
            <a:r>
              <a:rPr lang="en-US" sz="3100">
                <a:solidFill>
                  <a:srgbClr val="464646"/>
                </a:solidFill>
              </a:rPr>
              <a:t>empowering </a:t>
            </a:r>
            <a:r>
              <a:rPr lang="en-US" sz="3100" b="1">
                <a:solidFill>
                  <a:schemeClr val="accent6"/>
                </a:solidFill>
                <a:latin typeface="Montserrat"/>
                <a:ea typeface="Montserrat"/>
                <a:cs typeface="Montserrat"/>
                <a:sym typeface="Montserrat"/>
              </a:rPr>
              <a:t>each learner</a:t>
            </a:r>
            <a:r>
              <a:rPr lang="en-US" sz="3100"/>
              <a:t> </a:t>
            </a:r>
            <a:r>
              <a:rPr lang="en-US" sz="3100">
                <a:solidFill>
                  <a:srgbClr val="464646"/>
                </a:solidFill>
              </a:rPr>
              <a:t>to explore, decide on, and prepare for</a:t>
            </a:r>
            <a:r>
              <a:rPr lang="en-US" sz="3100"/>
              <a:t> </a:t>
            </a:r>
            <a:r>
              <a:rPr lang="en-US" sz="3100" b="1">
                <a:solidFill>
                  <a:schemeClr val="accent2"/>
                </a:solidFill>
                <a:latin typeface="Montserrat"/>
                <a:ea typeface="Montserrat"/>
                <a:cs typeface="Montserrat"/>
                <a:sym typeface="Montserrat"/>
              </a:rPr>
              <a:t>dynamic and evolving careers</a:t>
            </a:r>
            <a:r>
              <a:rPr lang="en-US" sz="3100" b="1">
                <a:solidFill>
                  <a:srgbClr val="464646"/>
                </a:solidFill>
                <a:latin typeface="Montserrat"/>
                <a:ea typeface="Montserrat"/>
                <a:cs typeface="Montserrat"/>
                <a:sym typeface="Montserrat"/>
              </a:rPr>
              <a:t>.</a:t>
            </a:r>
            <a:endParaRPr sz="3100" b="1">
              <a:solidFill>
                <a:srgbClr val="464646"/>
              </a:solidFill>
              <a:latin typeface="Montserrat"/>
              <a:ea typeface="Montserrat"/>
              <a:cs typeface="Montserrat"/>
              <a:sym typeface="Montserrat"/>
            </a:endParaRPr>
          </a:p>
        </p:txBody>
      </p:sp>
      <p:sp>
        <p:nvSpPr>
          <p:cNvPr id="6" name="Rectangle 5">
            <a:extLst>
              <a:ext uri="{FF2B5EF4-FFF2-40B4-BE49-F238E27FC236}">
                <a16:creationId xmlns:a16="http://schemas.microsoft.com/office/drawing/2014/main" id="{9C74C8CD-49DD-4C2C-85AE-254401BCC0CA}"/>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240E0-7302-44B1-A994-432DCC65E533}"/>
              </a:ext>
            </a:extLst>
          </p:cNvPr>
          <p:cNvPicPr>
            <a:picLocks noChangeAspect="1"/>
          </p:cNvPicPr>
          <p:nvPr/>
        </p:nvPicPr>
        <p:blipFill>
          <a:blip r:embed="rId3"/>
          <a:stretch>
            <a:fillRect/>
          </a:stretch>
        </p:blipFill>
        <p:spPr>
          <a:xfrm>
            <a:off x="9996300" y="6190522"/>
            <a:ext cx="2058755" cy="572955"/>
          </a:xfrm>
          <a:prstGeom prst="rect">
            <a:avLst/>
          </a:prstGeom>
        </p:spPr>
      </p:pic>
    </p:spTree>
    <p:extLst>
      <p:ext uri="{BB962C8B-B14F-4D97-AF65-F5344CB8AC3E}">
        <p14:creationId xmlns:p14="http://schemas.microsoft.com/office/powerpoint/2010/main" val="18369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2" name="Rectangle 11">
            <a:extLst>
              <a:ext uri="{FF2B5EF4-FFF2-40B4-BE49-F238E27FC236}">
                <a16:creationId xmlns:a16="http://schemas.microsoft.com/office/drawing/2014/main" id="{15EA8972-D963-4FA4-8ED0-B44167BCB074}"/>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b="1"/>
              <a:t>The Modernization Methodology</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7" name="TextBox 6">
            <a:extLst>
              <a:ext uri="{FF2B5EF4-FFF2-40B4-BE49-F238E27FC236}">
                <a16:creationId xmlns:a16="http://schemas.microsoft.com/office/drawing/2014/main" id="{42A928F9-EC42-BBFD-255C-3CD3EBD1FC38}"/>
              </a:ext>
            </a:extLst>
          </p:cNvPr>
          <p:cNvSpPr txBox="1"/>
          <p:nvPr/>
        </p:nvSpPr>
        <p:spPr>
          <a:xfrm>
            <a:off x="645386" y="1558416"/>
            <a:ext cx="10508566" cy="830997"/>
          </a:xfrm>
          <a:prstGeom prst="rect">
            <a:avLst/>
          </a:prstGeom>
          <a:noFill/>
        </p:spPr>
        <p:txBody>
          <a:bodyPr wrap="square">
            <a:spAutoFit/>
          </a:bodyPr>
          <a:lstStyle/>
          <a:p>
            <a:pPr algn="ctr"/>
            <a:r>
              <a:rPr lang="en-US" sz="1600" b="1">
                <a:solidFill>
                  <a:srgbClr val="464646"/>
                </a:solidFill>
                <a:latin typeface="Montserrat" panose="00000500000000000000" pitchFamily="2" charset="0"/>
              </a:rPr>
              <a:t>Decisions about the structure of a modernized Framework was developed based on:</a:t>
            </a:r>
          </a:p>
          <a:p>
            <a:pPr algn="ctr"/>
            <a:endParaRPr lang="en-US" sz="1600">
              <a:solidFill>
                <a:srgbClr val="464646"/>
              </a:solidFill>
              <a:latin typeface="Montserrat" panose="00000500000000000000" pitchFamily="2" charset="0"/>
            </a:endParaRPr>
          </a:p>
          <a:p>
            <a:pPr algn="ctr"/>
            <a:endParaRPr lang="en-US" sz="1600">
              <a:solidFill>
                <a:srgbClr val="464646"/>
              </a:solidFill>
              <a:latin typeface="Montserrat" panose="00000500000000000000" pitchFamily="2" charset="0"/>
            </a:endParaRPr>
          </a:p>
        </p:txBody>
      </p:sp>
      <p:sp>
        <p:nvSpPr>
          <p:cNvPr id="2" name="Rectangle 1">
            <a:extLst>
              <a:ext uri="{FF2B5EF4-FFF2-40B4-BE49-F238E27FC236}">
                <a16:creationId xmlns:a16="http://schemas.microsoft.com/office/drawing/2014/main" id="{0CB0BC3F-ECE5-44E9-9F06-1697AFBD2465}"/>
              </a:ext>
            </a:extLst>
          </p:cNvPr>
          <p:cNvSpPr/>
          <p:nvPr/>
        </p:nvSpPr>
        <p:spPr>
          <a:xfrm>
            <a:off x="645886" y="1973915"/>
            <a:ext cx="3062514" cy="2097314"/>
          </a:xfrm>
          <a:prstGeom prst="rect">
            <a:avLst/>
          </a:prstGeom>
          <a:solidFill>
            <a:srgbClr val="FF6E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ontserrat" panose="00000500000000000000" pitchFamily="2" charset="0"/>
              </a:rPr>
              <a:t>Analyses of the North American Industry Classification System </a:t>
            </a:r>
            <a:r>
              <a:rPr lang="en-US" sz="1800" b="1">
                <a:solidFill>
                  <a:schemeClr val="tx1"/>
                </a:solidFill>
                <a:latin typeface="Montserrat" panose="00000500000000000000" pitchFamily="2" charset="0"/>
              </a:rPr>
              <a:t>(NAICS) </a:t>
            </a:r>
            <a:r>
              <a:rPr lang="en-US" sz="1800">
                <a:solidFill>
                  <a:schemeClr val="tx1"/>
                </a:solidFill>
                <a:latin typeface="Montserrat" panose="00000500000000000000" pitchFamily="2" charset="0"/>
              </a:rPr>
              <a:t>and Standard Occupation Codes </a:t>
            </a:r>
            <a:r>
              <a:rPr lang="en-US" sz="1800" b="1">
                <a:solidFill>
                  <a:schemeClr val="tx1"/>
                </a:solidFill>
                <a:latin typeface="Montserrat" panose="00000500000000000000" pitchFamily="2" charset="0"/>
              </a:rPr>
              <a:t>(SOC)</a:t>
            </a:r>
          </a:p>
        </p:txBody>
      </p:sp>
      <p:sp>
        <p:nvSpPr>
          <p:cNvPr id="6" name="Rectangle 5">
            <a:extLst>
              <a:ext uri="{FF2B5EF4-FFF2-40B4-BE49-F238E27FC236}">
                <a16:creationId xmlns:a16="http://schemas.microsoft.com/office/drawing/2014/main" id="{9B47B542-1DC6-47A6-8270-08C6E6D7A924}"/>
              </a:ext>
            </a:extLst>
          </p:cNvPr>
          <p:cNvSpPr/>
          <p:nvPr/>
        </p:nvSpPr>
        <p:spPr>
          <a:xfrm>
            <a:off x="8483600" y="2000910"/>
            <a:ext cx="3062514" cy="2097314"/>
          </a:xfrm>
          <a:prstGeom prst="rect">
            <a:avLst/>
          </a:prstGeom>
          <a:solidFill>
            <a:srgbClr val="7BB8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ontserrat" panose="00000500000000000000" pitchFamily="2" charset="0"/>
              </a:rPr>
              <a:t>Sector-specific labor </a:t>
            </a:r>
          </a:p>
          <a:p>
            <a:pPr algn="ctr"/>
            <a:r>
              <a:rPr lang="en-US" sz="1800">
                <a:solidFill>
                  <a:schemeClr val="tx1"/>
                </a:solidFill>
                <a:latin typeface="Montserrat" panose="00000500000000000000" pitchFamily="2" charset="0"/>
              </a:rPr>
              <a:t>market research </a:t>
            </a:r>
            <a:r>
              <a:rPr lang="en-US" sz="1800" b="1">
                <a:solidFill>
                  <a:schemeClr val="tx1"/>
                </a:solidFill>
                <a:latin typeface="Montserrat" panose="00000500000000000000" pitchFamily="2" charset="0"/>
              </a:rPr>
              <a:t>validated by industry professionals </a:t>
            </a:r>
          </a:p>
          <a:p>
            <a:pPr algn="ctr"/>
            <a:r>
              <a:rPr lang="en-US" sz="1800">
                <a:solidFill>
                  <a:schemeClr val="tx1"/>
                </a:solidFill>
                <a:latin typeface="Montserrat" panose="00000500000000000000" pitchFamily="2" charset="0"/>
              </a:rPr>
              <a:t>in each sector. </a:t>
            </a:r>
            <a:r>
              <a:rPr lang="en-US" sz="1800">
                <a:solidFill>
                  <a:schemeClr val="bg2"/>
                </a:solidFill>
                <a:latin typeface="Montserrat" panose="00000500000000000000" pitchFamily="2" charset="0"/>
              </a:rPr>
              <a:t> </a:t>
            </a:r>
          </a:p>
        </p:txBody>
      </p:sp>
      <p:sp>
        <p:nvSpPr>
          <p:cNvPr id="8" name="Rectangle 7">
            <a:extLst>
              <a:ext uri="{FF2B5EF4-FFF2-40B4-BE49-F238E27FC236}">
                <a16:creationId xmlns:a16="http://schemas.microsoft.com/office/drawing/2014/main" id="{B36E625C-8807-4C68-B172-3D2C617E5D36}"/>
              </a:ext>
            </a:extLst>
          </p:cNvPr>
          <p:cNvSpPr/>
          <p:nvPr/>
        </p:nvSpPr>
        <p:spPr>
          <a:xfrm>
            <a:off x="645386" y="4292432"/>
            <a:ext cx="3062514" cy="2031999"/>
          </a:xfrm>
          <a:prstGeom prst="rect">
            <a:avLst/>
          </a:prstGeom>
          <a:solidFill>
            <a:srgbClr val="00AE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ontserrat" panose="00000500000000000000" pitchFamily="2" charset="0"/>
              </a:rPr>
              <a:t>Direct input from the CTE community through </a:t>
            </a:r>
            <a:r>
              <a:rPr lang="en-US" sz="1800" b="1">
                <a:solidFill>
                  <a:schemeClr val="tx1"/>
                </a:solidFill>
                <a:latin typeface="Montserrat" panose="00000500000000000000" pitchFamily="2" charset="0"/>
              </a:rPr>
              <a:t>member workshops </a:t>
            </a:r>
            <a:r>
              <a:rPr lang="en-US" sz="1800">
                <a:solidFill>
                  <a:schemeClr val="tx1"/>
                </a:solidFill>
                <a:latin typeface="Montserrat" panose="00000500000000000000" pitchFamily="2" charset="0"/>
              </a:rPr>
              <a:t>and educator and partner organization input groups</a:t>
            </a:r>
          </a:p>
        </p:txBody>
      </p:sp>
      <p:sp>
        <p:nvSpPr>
          <p:cNvPr id="9" name="Rectangle 8">
            <a:extLst>
              <a:ext uri="{FF2B5EF4-FFF2-40B4-BE49-F238E27FC236}">
                <a16:creationId xmlns:a16="http://schemas.microsoft.com/office/drawing/2014/main" id="{ABF82645-8CFC-4B2C-8607-AED5300E5F69}"/>
              </a:ext>
            </a:extLst>
          </p:cNvPr>
          <p:cNvSpPr/>
          <p:nvPr/>
        </p:nvSpPr>
        <p:spPr>
          <a:xfrm>
            <a:off x="8483600" y="4317984"/>
            <a:ext cx="3062514" cy="2097314"/>
          </a:xfrm>
          <a:prstGeom prst="rect">
            <a:avLst/>
          </a:prstGeom>
          <a:solidFill>
            <a:srgbClr val="EBA5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Montserrat" panose="00000500000000000000" pitchFamily="2" charset="0"/>
              </a:rPr>
              <a:t>2 National surveys </a:t>
            </a:r>
            <a:r>
              <a:rPr lang="en-US" sz="1800">
                <a:solidFill>
                  <a:schemeClr val="tx1"/>
                </a:solidFill>
                <a:latin typeface="Montserrat" panose="00000500000000000000" pitchFamily="2" charset="0"/>
              </a:rPr>
              <a:t>of original Framework’s use, strengths and weaknesses and validation of draft modernized Framework</a:t>
            </a:r>
          </a:p>
        </p:txBody>
      </p:sp>
      <p:sp>
        <p:nvSpPr>
          <p:cNvPr id="10" name="Rectangle 9">
            <a:extLst>
              <a:ext uri="{FF2B5EF4-FFF2-40B4-BE49-F238E27FC236}">
                <a16:creationId xmlns:a16="http://schemas.microsoft.com/office/drawing/2014/main" id="{1943DDE2-B1A7-4A70-AF89-4D9D677A5209}"/>
              </a:ext>
            </a:extLst>
          </p:cNvPr>
          <p:cNvSpPr/>
          <p:nvPr/>
        </p:nvSpPr>
        <p:spPr>
          <a:xfrm>
            <a:off x="4564669" y="4292432"/>
            <a:ext cx="3062514" cy="2097314"/>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Montserrat" panose="00000500000000000000" pitchFamily="2" charset="0"/>
              </a:rPr>
              <a:t>State-level analysis </a:t>
            </a:r>
            <a:r>
              <a:rPr lang="en-US" sz="1800">
                <a:solidFill>
                  <a:schemeClr val="tx1"/>
                </a:solidFill>
                <a:latin typeface="Montserrat" panose="00000500000000000000" pitchFamily="2" charset="0"/>
              </a:rPr>
              <a:t>of how the current Framework is being implemented and adapted</a:t>
            </a:r>
          </a:p>
        </p:txBody>
      </p:sp>
      <p:sp>
        <p:nvSpPr>
          <p:cNvPr id="11" name="Rectangle 10">
            <a:extLst>
              <a:ext uri="{FF2B5EF4-FFF2-40B4-BE49-F238E27FC236}">
                <a16:creationId xmlns:a16="http://schemas.microsoft.com/office/drawing/2014/main" id="{53F25B3A-DB52-4541-984A-24914D013257}"/>
              </a:ext>
            </a:extLst>
          </p:cNvPr>
          <p:cNvSpPr/>
          <p:nvPr/>
        </p:nvSpPr>
        <p:spPr>
          <a:xfrm>
            <a:off x="4564669" y="2000910"/>
            <a:ext cx="3062514" cy="2097314"/>
          </a:xfrm>
          <a:prstGeom prst="rect">
            <a:avLst/>
          </a:prstGeom>
          <a:solidFill>
            <a:srgbClr val="CF58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ontserrat" panose="00000500000000000000" pitchFamily="2" charset="0"/>
              </a:rPr>
              <a:t>Input from </a:t>
            </a:r>
            <a:r>
              <a:rPr lang="en-US" sz="1800" b="1">
                <a:solidFill>
                  <a:schemeClr val="tx1"/>
                </a:solidFill>
                <a:latin typeface="Montserrat" panose="00000500000000000000" pitchFamily="2" charset="0"/>
              </a:rPr>
              <a:t>13 sector specific Industry Advisory Groups</a:t>
            </a:r>
          </a:p>
        </p:txBody>
      </p:sp>
    </p:spTree>
    <p:extLst>
      <p:ext uri="{BB962C8B-B14F-4D97-AF65-F5344CB8AC3E}">
        <p14:creationId xmlns:p14="http://schemas.microsoft.com/office/powerpoint/2010/main" val="288113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6" name="Rectangle 5">
            <a:extLst>
              <a:ext uri="{FF2B5EF4-FFF2-40B4-BE49-F238E27FC236}">
                <a16:creationId xmlns:a16="http://schemas.microsoft.com/office/drawing/2014/main" id="{B87B5393-304E-46DC-9708-E6BA325EB87F}"/>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b="1" dirty="0"/>
              <a:t>State Implementation Support </a:t>
            </a:r>
          </a:p>
        </p:txBody>
      </p:sp>
      <p:sp>
        <p:nvSpPr>
          <p:cNvPr id="1459" name="Google Shape;1459;p154"/>
          <p:cNvSpPr/>
          <p:nvPr/>
        </p:nvSpPr>
        <p:spPr>
          <a:xfrm>
            <a:off x="1631107" y="4482028"/>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sp>
        <p:nvSpPr>
          <p:cNvPr id="1466" name="Google Shape;1466;p154"/>
          <p:cNvSpPr txBox="1"/>
          <p:nvPr/>
        </p:nvSpPr>
        <p:spPr>
          <a:xfrm>
            <a:off x="573001" y="1663663"/>
            <a:ext cx="10835896" cy="1015622"/>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000000"/>
              </a:buClr>
              <a:buSzPts val="1600"/>
            </a:pPr>
            <a:r>
              <a:rPr lang="en-US" sz="2000" dirty="0">
                <a:solidFill>
                  <a:srgbClr val="464646"/>
                </a:solidFill>
                <a:latin typeface="Calibri" panose="020F0502020204030204" pitchFamily="34" charset="0"/>
                <a:cs typeface="Calibri" panose="020F0502020204030204" pitchFamily="34" charset="0"/>
              </a:rPr>
              <a:t>Advance CTE will multiple avenues to </a:t>
            </a:r>
            <a:r>
              <a:rPr lang="en-US" sz="2000" b="1" dirty="0">
                <a:solidFill>
                  <a:srgbClr val="464646"/>
                </a:solidFill>
                <a:latin typeface="Calibri" panose="020F0502020204030204" pitchFamily="34" charset="0"/>
                <a:cs typeface="Calibri" panose="020F0502020204030204" pitchFamily="34" charset="0"/>
              </a:rPr>
              <a:t>support state members and their teams </a:t>
            </a:r>
            <a:r>
              <a:rPr lang="en-US" sz="2000" dirty="0">
                <a:solidFill>
                  <a:srgbClr val="464646"/>
                </a:solidFill>
                <a:latin typeface="Calibri" panose="020F0502020204030204" pitchFamily="34" charset="0"/>
                <a:cs typeface="Calibri" panose="020F0502020204030204" pitchFamily="34" charset="0"/>
              </a:rPr>
              <a:t>during the implementation phase, providing tools and resources,  including:</a:t>
            </a:r>
          </a:p>
          <a:p>
            <a:pPr marR="0" lvl="0" algn="ctr" rtl="0">
              <a:lnSpc>
                <a:spcPct val="100000"/>
              </a:lnSpc>
              <a:spcBef>
                <a:spcPts val="0"/>
              </a:spcBef>
              <a:spcAft>
                <a:spcPts val="0"/>
              </a:spcAft>
              <a:buClr>
                <a:srgbClr val="000000"/>
              </a:buClr>
              <a:buSzPts val="1600"/>
            </a:pPr>
            <a:endParaRPr lang="en-US" sz="2000" dirty="0">
              <a:latin typeface="Calibri" panose="020F0502020204030204" pitchFamily="34" charset="0"/>
              <a:cs typeface="Calibri" panose="020F0502020204030204" pitchFamily="34" charset="0"/>
            </a:endParaRPr>
          </a:p>
        </p:txBody>
      </p:sp>
      <p:graphicFrame>
        <p:nvGraphicFramePr>
          <p:cNvPr id="24" name="Diagram 23">
            <a:extLst>
              <a:ext uri="{FF2B5EF4-FFF2-40B4-BE49-F238E27FC236}">
                <a16:creationId xmlns:a16="http://schemas.microsoft.com/office/drawing/2014/main" id="{6B668810-1465-6B41-2C29-A4661ED9906B}"/>
              </a:ext>
            </a:extLst>
          </p:cNvPr>
          <p:cNvGraphicFramePr/>
          <p:nvPr/>
        </p:nvGraphicFramePr>
        <p:xfrm>
          <a:off x="573001" y="2553227"/>
          <a:ext cx="11045849" cy="388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21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2505C-2B99-4795-9D72-3AA547A8D000}"/>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538AA-FF97-5283-CC87-0C8029771CB3}"/>
              </a:ext>
            </a:extLst>
          </p:cNvPr>
          <p:cNvSpPr>
            <a:spLocks noGrp="1"/>
          </p:cNvSpPr>
          <p:nvPr>
            <p:ph type="title"/>
          </p:nvPr>
        </p:nvSpPr>
        <p:spPr/>
        <p:txBody>
          <a:bodyPr>
            <a:normAutofit fontScale="90000"/>
          </a:bodyPr>
          <a:lstStyle/>
          <a:p>
            <a:pPr algn="ctr"/>
            <a:r>
              <a:rPr lang="en-US" b="1" dirty="0"/>
              <a:t>New Mexico's Alignment to the </a:t>
            </a:r>
            <a:br>
              <a:rPr lang="en-US" b="1" dirty="0"/>
            </a:br>
            <a:r>
              <a:rPr lang="en-US" b="1" dirty="0"/>
              <a:t>Revised Career Cluster Framework</a:t>
            </a:r>
            <a:endParaRPr lang="en-US" dirty="0"/>
          </a:p>
        </p:txBody>
      </p:sp>
      <p:sp>
        <p:nvSpPr>
          <p:cNvPr id="3" name="Text Placeholder 2">
            <a:extLst>
              <a:ext uri="{FF2B5EF4-FFF2-40B4-BE49-F238E27FC236}">
                <a16:creationId xmlns:a16="http://schemas.microsoft.com/office/drawing/2014/main" id="{D0803DF5-A630-0EA4-996A-80ED5FDB8E82}"/>
              </a:ext>
            </a:extLst>
          </p:cNvPr>
          <p:cNvSpPr>
            <a:spLocks noGrp="1"/>
          </p:cNvSpPr>
          <p:nvPr>
            <p:ph type="body" idx="1"/>
          </p:nvPr>
        </p:nvSpPr>
        <p:spPr>
          <a:xfrm>
            <a:off x="838126" y="1715407"/>
            <a:ext cx="10515600" cy="4228150"/>
          </a:xfrm>
        </p:spPr>
        <p:txBody>
          <a:bodyPr>
            <a:normAutofit fontScale="92500"/>
          </a:bodyPr>
          <a:lstStyle/>
          <a:p>
            <a:pPr marL="114300" indent="0">
              <a:buNone/>
            </a:pPr>
            <a:r>
              <a:rPr lang="en-US" dirty="0"/>
              <a:t>New Mexico is an early implementer state for the revised career cluster framework:</a:t>
            </a:r>
            <a:br>
              <a:rPr lang="en-US" dirty="0"/>
            </a:br>
            <a:endParaRPr lang="en-US" dirty="0">
              <a:solidFill>
                <a:srgbClr val="C00000"/>
              </a:solidFill>
            </a:endParaRPr>
          </a:p>
          <a:p>
            <a:pPr>
              <a:buFont typeface="Wingdings" panose="05000000000000000000" pitchFamily="2" charset="2"/>
              <a:buChar char="ü"/>
            </a:pPr>
            <a:r>
              <a:rPr lang="en-US" sz="2000" dirty="0">
                <a:solidFill>
                  <a:schemeClr val="accent1">
                    <a:lumMod val="76000"/>
                  </a:schemeClr>
                </a:solidFill>
              </a:rPr>
              <a:t>Reorganization of current state-level clusters</a:t>
            </a:r>
          </a:p>
          <a:p>
            <a:pPr>
              <a:buFont typeface="Wingdings" panose="05000000000000000000" pitchFamily="2" charset="2"/>
              <a:buChar char="ü"/>
            </a:pPr>
            <a:r>
              <a:rPr lang="en-US" sz="2000" dirty="0">
                <a:solidFill>
                  <a:schemeClr val="accent1">
                    <a:lumMod val="76000"/>
                  </a:schemeClr>
                </a:solidFill>
              </a:rPr>
              <a:t>Realignment of the CTE programs of study to the revised framework </a:t>
            </a:r>
          </a:p>
          <a:p>
            <a:pPr>
              <a:buFont typeface="Wingdings" panose="05000000000000000000" pitchFamily="2" charset="2"/>
              <a:buChar char="ü"/>
            </a:pPr>
            <a:r>
              <a:rPr lang="en-US" sz="2000" dirty="0">
                <a:solidFill>
                  <a:schemeClr val="accent1">
                    <a:lumMod val="76000"/>
                  </a:schemeClr>
                </a:solidFill>
              </a:rPr>
              <a:t>Diverse community feedback on POS alignment and course progression. </a:t>
            </a:r>
          </a:p>
          <a:p>
            <a:pPr>
              <a:buFont typeface="Wingdings" panose="05000000000000000000" pitchFamily="2" charset="2"/>
              <a:buChar char="ü"/>
            </a:pPr>
            <a:r>
              <a:rPr lang="en-US" sz="2000" dirty="0">
                <a:solidFill>
                  <a:schemeClr val="accent1">
                    <a:lumMod val="76000"/>
                  </a:schemeClr>
                </a:solidFill>
              </a:rPr>
              <a:t>Updates to data system design, collection, and analysis </a:t>
            </a:r>
          </a:p>
          <a:p>
            <a:pPr>
              <a:buFont typeface="Wingdings" panose="05000000000000000000" pitchFamily="2" charset="2"/>
              <a:buChar char="ü"/>
            </a:pPr>
            <a:r>
              <a:rPr lang="en-US" sz="2000" dirty="0">
                <a:solidFill>
                  <a:schemeClr val="accent1">
                    <a:lumMod val="76000"/>
                  </a:schemeClr>
                </a:solidFill>
              </a:rPr>
              <a:t>All existing New Mexico CTE Programs of Study will still be available for FY26. However, the POS may be within a revised career cluster.</a:t>
            </a:r>
          </a:p>
          <a:p>
            <a:pPr>
              <a:buFont typeface="Wingdings" panose="05000000000000000000" pitchFamily="2" charset="2"/>
              <a:buChar char="ü"/>
            </a:pPr>
            <a:r>
              <a:rPr lang="en-US" sz="2000" dirty="0">
                <a:solidFill>
                  <a:schemeClr val="accent1">
                    <a:lumMod val="76000"/>
                  </a:schemeClr>
                </a:solidFill>
              </a:rPr>
              <a:t>Your CCRB CTE Coach will work directly with you to discuss alignment for the CTE application.</a:t>
            </a:r>
            <a:endParaRPr lang="en-US" dirty="0">
              <a:solidFill>
                <a:schemeClr val="accent1">
                  <a:lumMod val="76000"/>
                </a:schemeClr>
              </a:solidFill>
            </a:endParaRPr>
          </a:p>
          <a:p>
            <a:pPr>
              <a:buFont typeface="Wingdings" panose="05000000000000000000" pitchFamily="2" charset="2"/>
              <a:buChar char="Ø"/>
            </a:pPr>
            <a:endParaRPr lang="en-US" sz="2000" dirty="0">
              <a:solidFill>
                <a:srgbClr val="C00000"/>
              </a:solidFill>
            </a:endParaRPr>
          </a:p>
        </p:txBody>
      </p:sp>
      <p:sp>
        <p:nvSpPr>
          <p:cNvPr id="4" name="Rectangle 3">
            <a:extLst>
              <a:ext uri="{FF2B5EF4-FFF2-40B4-BE49-F238E27FC236}">
                <a16:creationId xmlns:a16="http://schemas.microsoft.com/office/drawing/2014/main" id="{3613C88A-A4F6-4FD1-B89C-67B558429D54}"/>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2FC0EB-C3DC-4159-AA05-37B269CD9C64}"/>
              </a:ext>
            </a:extLst>
          </p:cNvPr>
          <p:cNvPicPr>
            <a:picLocks noChangeAspect="1"/>
          </p:cNvPicPr>
          <p:nvPr/>
        </p:nvPicPr>
        <p:blipFill>
          <a:blip r:embed="rId3"/>
          <a:stretch>
            <a:fillRect/>
          </a:stretch>
        </p:blipFill>
        <p:spPr>
          <a:xfrm>
            <a:off x="9854898" y="6114322"/>
            <a:ext cx="2058755" cy="572955"/>
          </a:xfrm>
          <a:prstGeom prst="rect">
            <a:avLst/>
          </a:prstGeom>
        </p:spPr>
      </p:pic>
    </p:spTree>
    <p:extLst>
      <p:ext uri="{BB962C8B-B14F-4D97-AF65-F5344CB8AC3E}">
        <p14:creationId xmlns:p14="http://schemas.microsoft.com/office/powerpoint/2010/main" val="6063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74192-A059-4A3B-BA0B-CD522677E12D}"/>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a:xfrm>
            <a:off x="1498500" y="475298"/>
            <a:ext cx="9195000" cy="762000"/>
          </a:xfrm>
        </p:spPr>
        <p:txBody>
          <a:bodyPr>
            <a:normAutofit fontScale="90000"/>
          </a:bodyPr>
          <a:lstStyle/>
          <a:p>
            <a:pPr algn="ctr"/>
            <a:r>
              <a:rPr lang="en-US" b="1" dirty="0"/>
              <a:t>New Mexico CTE Priorities</a:t>
            </a:r>
            <a:br>
              <a:rPr lang="en-US" b="1" dirty="0"/>
            </a:br>
            <a:r>
              <a:rPr lang="en-US" b="1" dirty="0"/>
              <a:t>2025-2026</a:t>
            </a:r>
          </a:p>
        </p:txBody>
      </p:sp>
      <p:sp>
        <p:nvSpPr>
          <p:cNvPr id="5" name="Rectangle 4">
            <a:extLst>
              <a:ext uri="{FF2B5EF4-FFF2-40B4-BE49-F238E27FC236}">
                <a16:creationId xmlns:a16="http://schemas.microsoft.com/office/drawing/2014/main" id="{87E29B2A-8FF9-4B28-A1E6-9AEA2301AEE9}"/>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CD54206-8AA7-4634-8AC0-1A4F4AC609A0}"/>
              </a:ext>
            </a:extLst>
          </p:cNvPr>
          <p:cNvSpPr>
            <a:spLocks noGrp="1"/>
          </p:cNvSpPr>
          <p:nvPr>
            <p:ph type="body" idx="1"/>
          </p:nvPr>
        </p:nvSpPr>
        <p:spPr>
          <a:xfrm>
            <a:off x="1295400" y="1828800"/>
            <a:ext cx="3135406" cy="4276165"/>
          </a:xfrm>
        </p:spPr>
        <p:txBody>
          <a:bodyPr>
            <a:normAutofit lnSpcReduction="10000"/>
          </a:bodyPr>
          <a:lstStyle/>
          <a:p>
            <a:r>
              <a:rPr lang="en-US" strike="sngStrike" dirty="0"/>
              <a:t>Business, Management, &amp; Administration</a:t>
            </a:r>
            <a:r>
              <a:rPr lang="en-US" dirty="0"/>
              <a:t> = </a:t>
            </a:r>
            <a:r>
              <a:rPr lang="en-US" b="1" dirty="0"/>
              <a:t>Management &amp; Entrepreneurship </a:t>
            </a:r>
          </a:p>
          <a:p>
            <a:r>
              <a:rPr lang="en-US" strike="sngStrike" dirty="0"/>
              <a:t>Education &amp; Training</a:t>
            </a:r>
            <a:r>
              <a:rPr lang="en-US" dirty="0"/>
              <a:t> = </a:t>
            </a:r>
            <a:r>
              <a:rPr lang="en-US" b="1" dirty="0"/>
              <a:t>Education</a:t>
            </a:r>
          </a:p>
          <a:p>
            <a:r>
              <a:rPr lang="en-US" strike="sngStrike" dirty="0"/>
              <a:t>Information Technology</a:t>
            </a:r>
            <a:r>
              <a:rPr lang="en-US" dirty="0"/>
              <a:t> = </a:t>
            </a:r>
            <a:r>
              <a:rPr lang="en-US" b="1" dirty="0"/>
              <a:t>Digital Technology </a:t>
            </a:r>
          </a:p>
          <a:p>
            <a:endParaRPr lang="en-US" dirty="0"/>
          </a:p>
        </p:txBody>
      </p:sp>
      <p:pic>
        <p:nvPicPr>
          <p:cNvPr id="8" name="Picture 7">
            <a:extLst>
              <a:ext uri="{FF2B5EF4-FFF2-40B4-BE49-F238E27FC236}">
                <a16:creationId xmlns:a16="http://schemas.microsoft.com/office/drawing/2014/main" id="{B859D5BA-36D4-4ED2-828C-88AF7CAEE8F9}"/>
              </a:ext>
            </a:extLst>
          </p:cNvPr>
          <p:cNvPicPr>
            <a:picLocks noChangeAspect="1"/>
          </p:cNvPicPr>
          <p:nvPr/>
        </p:nvPicPr>
        <p:blipFill>
          <a:blip r:embed="rId3"/>
          <a:stretch>
            <a:fillRect/>
          </a:stretch>
        </p:blipFill>
        <p:spPr>
          <a:xfrm>
            <a:off x="9854898" y="6114322"/>
            <a:ext cx="2058755" cy="572955"/>
          </a:xfrm>
          <a:prstGeom prst="rect">
            <a:avLst/>
          </a:prstGeom>
        </p:spPr>
      </p:pic>
      <p:pic>
        <p:nvPicPr>
          <p:cNvPr id="3" name="Picture 2">
            <a:extLst>
              <a:ext uri="{FF2B5EF4-FFF2-40B4-BE49-F238E27FC236}">
                <a16:creationId xmlns:a16="http://schemas.microsoft.com/office/drawing/2014/main" id="{352B3E93-C1CB-99B8-EFE1-EE566F6B89B9}"/>
              </a:ext>
            </a:extLst>
          </p:cNvPr>
          <p:cNvPicPr>
            <a:picLocks noChangeAspect="1"/>
          </p:cNvPicPr>
          <p:nvPr/>
        </p:nvPicPr>
        <p:blipFill>
          <a:blip r:embed="rId4"/>
          <a:stretch>
            <a:fillRect/>
          </a:stretch>
        </p:blipFill>
        <p:spPr>
          <a:xfrm>
            <a:off x="4737016" y="1636059"/>
            <a:ext cx="7189114" cy="5143500"/>
          </a:xfrm>
          <a:prstGeom prst="rect">
            <a:avLst/>
          </a:prstGeom>
        </p:spPr>
      </p:pic>
    </p:spTree>
    <p:extLst>
      <p:ext uri="{BB962C8B-B14F-4D97-AF65-F5344CB8AC3E}">
        <p14:creationId xmlns:p14="http://schemas.microsoft.com/office/powerpoint/2010/main" val="19276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2d1c3bf2fb8_0_5"/>
          <p:cNvSpPr txBox="1">
            <a:spLocks noGrp="1"/>
          </p:cNvSpPr>
          <p:nvPr>
            <p:ph type="body" idx="1"/>
          </p:nvPr>
        </p:nvSpPr>
        <p:spPr>
          <a:xfrm>
            <a:off x="4585252" y="3249637"/>
            <a:ext cx="6817500" cy="223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endParaRPr b="1">
              <a:latin typeface="Montserrat"/>
              <a:ea typeface="Montserrat"/>
              <a:cs typeface="Montserrat"/>
              <a:sym typeface="Montserrat"/>
            </a:endParaRPr>
          </a:p>
          <a:p>
            <a:pPr marL="0" lvl="0" indent="0" algn="l" rtl="0">
              <a:lnSpc>
                <a:spcPct val="90000"/>
              </a:lnSpc>
              <a:spcBef>
                <a:spcPts val="0"/>
              </a:spcBef>
              <a:spcAft>
                <a:spcPts val="0"/>
              </a:spcAft>
              <a:buSzPts val="2000"/>
              <a:buNone/>
            </a:pPr>
            <a:endParaRPr/>
          </a:p>
        </p:txBody>
      </p:sp>
      <p:sp>
        <p:nvSpPr>
          <p:cNvPr id="621" name="Google Shape;621;g2d1c3bf2fb8_0_5"/>
          <p:cNvSpPr txBox="1">
            <a:spLocks noGrp="1"/>
          </p:cNvSpPr>
          <p:nvPr>
            <p:ph type="title"/>
          </p:nvPr>
        </p:nvSpPr>
        <p:spPr>
          <a:xfrm>
            <a:off x="4585252" y="1984986"/>
            <a:ext cx="6817500" cy="1866000"/>
          </a:xfrm>
          <a:prstGeom prst="rect">
            <a:avLst/>
          </a:prstGeom>
          <a:noFill/>
          <a:ln>
            <a:noFill/>
          </a:ln>
        </p:spPr>
        <p:txBody>
          <a:bodyPr spcFirstLastPara="1" wrap="square" lIns="0" tIns="91425" rIns="0" bIns="0" anchor="b" anchorCtr="0">
            <a:normAutofit/>
          </a:bodyPr>
          <a:lstStyle/>
          <a:p>
            <a:pPr marL="0" lvl="0" indent="0" algn="l" rtl="0">
              <a:lnSpc>
                <a:spcPct val="90000"/>
              </a:lnSpc>
              <a:spcBef>
                <a:spcPts val="0"/>
              </a:spcBef>
              <a:spcAft>
                <a:spcPts val="0"/>
              </a:spcAft>
              <a:buClr>
                <a:schemeClr val="lt1"/>
              </a:buClr>
              <a:buSzPts val="4000"/>
              <a:buFont typeface="Montserrat"/>
              <a:buNone/>
            </a:pPr>
            <a:r>
              <a:rPr lang="en-US"/>
              <a:t>Resources to Support Awareness and Implementation </a:t>
            </a:r>
            <a:endParaRPr/>
          </a:p>
        </p:txBody>
      </p:sp>
      <p:sp>
        <p:nvSpPr>
          <p:cNvPr id="6" name="Rectangle 5">
            <a:extLst>
              <a:ext uri="{FF2B5EF4-FFF2-40B4-BE49-F238E27FC236}">
                <a16:creationId xmlns:a16="http://schemas.microsoft.com/office/drawing/2014/main" id="{A9ECC442-6106-4406-A53A-7FBA9FEFEA40}"/>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A14D21-F8E6-44E7-A3DD-AC35346AF9E4}"/>
              </a:ext>
            </a:extLst>
          </p:cNvPr>
          <p:cNvPicPr>
            <a:picLocks noChangeAspect="1"/>
          </p:cNvPicPr>
          <p:nvPr/>
        </p:nvPicPr>
        <p:blipFill>
          <a:blip r:embed="rId3"/>
          <a:stretch>
            <a:fillRect/>
          </a:stretch>
        </p:blipFill>
        <p:spPr>
          <a:xfrm>
            <a:off x="9854898" y="6114322"/>
            <a:ext cx="2058755" cy="572955"/>
          </a:xfrm>
          <a:prstGeom prst="rect">
            <a:avLst/>
          </a:prstGeom>
        </p:spPr>
      </p:pic>
    </p:spTree>
    <p:extLst>
      <p:ext uri="{BB962C8B-B14F-4D97-AF65-F5344CB8AC3E}">
        <p14:creationId xmlns:p14="http://schemas.microsoft.com/office/powerpoint/2010/main" val="197871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33" name="Rectangle 32">
            <a:extLst>
              <a:ext uri="{FF2B5EF4-FFF2-40B4-BE49-F238E27FC236}">
                <a16:creationId xmlns:a16="http://schemas.microsoft.com/office/drawing/2014/main" id="{30BA3F6B-F2B5-407F-88AD-7FDC898695E2}"/>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Google Shape;1074;p21"/>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p>
            <a:pPr marL="0" lvl="0" indent="0" algn="ctr" rtl="0">
              <a:lnSpc>
                <a:spcPct val="90000"/>
              </a:lnSpc>
              <a:spcBef>
                <a:spcPts val="0"/>
              </a:spcBef>
              <a:spcAft>
                <a:spcPts val="0"/>
              </a:spcAft>
              <a:buClr>
                <a:schemeClr val="lt1"/>
              </a:buClr>
              <a:buSzPts val="2800"/>
              <a:buFont typeface="Montserrat"/>
              <a:buNone/>
            </a:pPr>
            <a:r>
              <a:rPr lang="en-US" b="1" dirty="0"/>
              <a:t>Current Resources </a:t>
            </a:r>
            <a:endParaRPr b="1" dirty="0"/>
          </a:p>
        </p:txBody>
      </p:sp>
      <p:sp>
        <p:nvSpPr>
          <p:cNvPr id="1075" name="Google Shape;1075;p21"/>
          <p:cNvSpPr/>
          <p:nvPr/>
        </p:nvSpPr>
        <p:spPr>
          <a:xfrm>
            <a:off x="5977217" y="3244334"/>
            <a:ext cx="23756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rPr>
              <a:t> </a:t>
            </a:r>
            <a:endParaRPr sz="16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077" name="Google Shape;1077;p21"/>
          <p:cNvSpPr/>
          <p:nvPr/>
        </p:nvSpPr>
        <p:spPr>
          <a:xfrm>
            <a:off x="254794" y="1705365"/>
            <a:ext cx="5563340" cy="4382497"/>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grpSp>
        <p:nvGrpSpPr>
          <p:cNvPr id="1078" name="Google Shape;1078;p21"/>
          <p:cNvGrpSpPr/>
          <p:nvPr/>
        </p:nvGrpSpPr>
        <p:grpSpPr>
          <a:xfrm>
            <a:off x="517644" y="2057944"/>
            <a:ext cx="613997" cy="613997"/>
            <a:chOff x="1480457" y="3222171"/>
            <a:chExt cx="348343" cy="348343"/>
          </a:xfrm>
        </p:grpSpPr>
        <p:sp>
          <p:nvSpPr>
            <p:cNvPr id="1079" name="Google Shape;1079;p21"/>
            <p:cNvSpPr/>
            <p:nvPr/>
          </p:nvSpPr>
          <p:spPr>
            <a:xfrm>
              <a:off x="1480457" y="3222171"/>
              <a:ext cx="348343" cy="348343"/>
            </a:xfrm>
            <a:prstGeom prst="ellipse">
              <a:avLst/>
            </a:prstGeom>
            <a:solidFill>
              <a:srgbClr val="CF58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panose="020F0502020204030204" pitchFamily="34" charset="0"/>
                <a:ea typeface="Montserrat Medium"/>
                <a:cs typeface="Calibri" panose="020F0502020204030204" pitchFamily="34" charset="0"/>
                <a:sym typeface="Montserrat Medium"/>
              </a:endParaRPr>
            </a:p>
          </p:txBody>
        </p:sp>
        <p:sp>
          <p:nvSpPr>
            <p:cNvPr id="1080" name="Google Shape;1080;p21"/>
            <p:cNvSpPr/>
            <p:nvPr/>
          </p:nvSpPr>
          <p:spPr>
            <a:xfrm>
              <a:off x="1555751" y="3298826"/>
              <a:ext cx="206374" cy="188912"/>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pSp>
      <p:grpSp>
        <p:nvGrpSpPr>
          <p:cNvPr id="1081" name="Google Shape;1081;p21"/>
          <p:cNvGrpSpPr/>
          <p:nvPr/>
        </p:nvGrpSpPr>
        <p:grpSpPr>
          <a:xfrm>
            <a:off x="517642" y="3468231"/>
            <a:ext cx="613997" cy="613997"/>
            <a:chOff x="1480457" y="3222171"/>
            <a:chExt cx="348343" cy="348343"/>
          </a:xfrm>
        </p:grpSpPr>
        <p:sp>
          <p:nvSpPr>
            <p:cNvPr id="1082" name="Google Shape;1082;p21"/>
            <p:cNvSpPr/>
            <p:nvPr/>
          </p:nvSpPr>
          <p:spPr>
            <a:xfrm>
              <a:off x="1480457" y="3222171"/>
              <a:ext cx="348343" cy="348343"/>
            </a:xfrm>
            <a:prstGeom prst="ellipse">
              <a:avLst/>
            </a:prstGeom>
            <a:solidFill>
              <a:srgbClr val="7BB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panose="020F0502020204030204" pitchFamily="34" charset="0"/>
                <a:ea typeface="Montserrat Medium"/>
                <a:cs typeface="Calibri" panose="020F0502020204030204" pitchFamily="34" charset="0"/>
                <a:sym typeface="Montserrat Medium"/>
              </a:endParaRPr>
            </a:p>
          </p:txBody>
        </p:sp>
        <p:sp>
          <p:nvSpPr>
            <p:cNvPr id="1083" name="Google Shape;1083;p21"/>
            <p:cNvSpPr/>
            <p:nvPr/>
          </p:nvSpPr>
          <p:spPr>
            <a:xfrm>
              <a:off x="1555751" y="3298826"/>
              <a:ext cx="206374" cy="188912"/>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pSp>
      <p:grpSp>
        <p:nvGrpSpPr>
          <p:cNvPr id="1084" name="Google Shape;1084;p21"/>
          <p:cNvGrpSpPr/>
          <p:nvPr/>
        </p:nvGrpSpPr>
        <p:grpSpPr>
          <a:xfrm>
            <a:off x="517643" y="4872114"/>
            <a:ext cx="613997" cy="613997"/>
            <a:chOff x="1480457" y="3222171"/>
            <a:chExt cx="348343" cy="348343"/>
          </a:xfrm>
        </p:grpSpPr>
        <p:sp>
          <p:nvSpPr>
            <p:cNvPr id="1085" name="Google Shape;1085;p21"/>
            <p:cNvSpPr/>
            <p:nvPr/>
          </p:nvSpPr>
          <p:spPr>
            <a:xfrm>
              <a:off x="1480457" y="3222171"/>
              <a:ext cx="348343" cy="348343"/>
            </a:xfrm>
            <a:prstGeom prst="ellipse">
              <a:avLst/>
            </a:prstGeom>
            <a:solidFill>
              <a:srgbClr val="EBA5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panose="020F0502020204030204" pitchFamily="34" charset="0"/>
                <a:ea typeface="Montserrat Medium"/>
                <a:cs typeface="Calibri" panose="020F0502020204030204" pitchFamily="34" charset="0"/>
                <a:sym typeface="Montserrat Medium"/>
              </a:endParaRPr>
            </a:p>
          </p:txBody>
        </p:sp>
        <p:sp>
          <p:nvSpPr>
            <p:cNvPr id="1086" name="Google Shape;1086;p21"/>
            <p:cNvSpPr/>
            <p:nvPr/>
          </p:nvSpPr>
          <p:spPr>
            <a:xfrm>
              <a:off x="1555751" y="3298826"/>
              <a:ext cx="206374" cy="188912"/>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pSp>
      <p:sp>
        <p:nvSpPr>
          <p:cNvPr id="1087" name="Google Shape;1087;p21"/>
          <p:cNvSpPr/>
          <p:nvPr/>
        </p:nvSpPr>
        <p:spPr>
          <a:xfrm>
            <a:off x="1264353" y="2057944"/>
            <a:ext cx="402098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dirty="0">
                <a:solidFill>
                  <a:srgbClr val="464646"/>
                </a:solidFill>
                <a:latin typeface="Calibri" panose="020F0502020204030204" pitchFamily="34" charset="0"/>
                <a:ea typeface="Montserrat Medium"/>
                <a:cs typeface="Calibri" panose="020F0502020204030204" pitchFamily="34" charset="0"/>
                <a:sym typeface="Montserrat"/>
              </a:rPr>
              <a:t>Framework Guidebook: </a:t>
            </a:r>
            <a:r>
              <a:rPr lang="en-US" sz="2000" dirty="0">
                <a:solidFill>
                  <a:srgbClr val="464646"/>
                </a:solidFill>
                <a:latin typeface="Calibri" panose="020F0502020204030204" pitchFamily="34" charset="0"/>
                <a:ea typeface="Montserrat Medium"/>
                <a:cs typeface="Calibri" panose="020F0502020204030204" pitchFamily="34" charset="0"/>
                <a:sym typeface="Montserrat"/>
              </a:rPr>
              <a:t>Description of all Clusters and Sub-Clusters </a:t>
            </a:r>
            <a:endParaRPr sz="2000" b="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1088" name="Google Shape;1088;p21"/>
          <p:cNvSpPr/>
          <p:nvPr/>
        </p:nvSpPr>
        <p:spPr>
          <a:xfrm>
            <a:off x="1264353" y="3502420"/>
            <a:ext cx="402098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464646"/>
                </a:solidFill>
                <a:latin typeface="Calibri" panose="020F0502020204030204" pitchFamily="34" charset="0"/>
                <a:ea typeface="Montserrat"/>
                <a:cs typeface="Calibri" panose="020F0502020204030204" pitchFamily="34" charset="0"/>
                <a:sym typeface="Montserrat"/>
              </a:rPr>
              <a:t>Explainers: </a:t>
            </a:r>
            <a:r>
              <a:rPr lang="en-US" sz="2000" i="0" u="none" strike="noStrike" cap="none" dirty="0">
                <a:solidFill>
                  <a:srgbClr val="464646"/>
                </a:solidFill>
                <a:latin typeface="Calibri" panose="020F0502020204030204" pitchFamily="34" charset="0"/>
                <a:ea typeface="Montserrat"/>
                <a:cs typeface="Calibri" panose="020F0502020204030204" pitchFamily="34" charset="0"/>
                <a:sym typeface="Montserrat"/>
              </a:rPr>
              <a:t>Framework History, Interdisciplinary Elements </a:t>
            </a:r>
            <a:endParaRPr sz="2000" b="1"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1089" name="Google Shape;1089;p21"/>
          <p:cNvSpPr/>
          <p:nvPr/>
        </p:nvSpPr>
        <p:spPr>
          <a:xfrm>
            <a:off x="1264353" y="4839780"/>
            <a:ext cx="402098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464646"/>
                </a:solidFill>
                <a:latin typeface="Calibri" panose="020F0502020204030204" pitchFamily="34" charset="0"/>
                <a:ea typeface="Montserrat"/>
                <a:cs typeface="Calibri" panose="020F0502020204030204" pitchFamily="34" charset="0"/>
                <a:sym typeface="Montserrat"/>
              </a:rPr>
              <a:t>Connectors: </a:t>
            </a:r>
            <a:r>
              <a:rPr lang="en-US" sz="2000" i="0" u="none" strike="noStrike" cap="none">
                <a:solidFill>
                  <a:srgbClr val="464646"/>
                </a:solidFill>
                <a:latin typeface="Calibri" panose="020F0502020204030204" pitchFamily="34" charset="0"/>
                <a:ea typeface="Montserrat"/>
                <a:cs typeface="Calibri" panose="020F0502020204030204" pitchFamily="34" charset="0"/>
                <a:sym typeface="Montserrat"/>
              </a:rPr>
              <a:t>Framework and STEM, Family &amp; Consumer Sciences, Green Workforce </a:t>
            </a:r>
            <a:endParaRPr sz="2000" b="1" i="0" u="none" strike="noStrike" cap="none">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1090" name="Google Shape;1090;p21"/>
          <p:cNvSpPr/>
          <p:nvPr/>
        </p:nvSpPr>
        <p:spPr>
          <a:xfrm>
            <a:off x="12113167" y="3244334"/>
            <a:ext cx="23756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rPr>
              <a:t> </a:t>
            </a:r>
            <a:endParaRPr sz="16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092" name="Google Shape;1092;p21"/>
          <p:cNvSpPr/>
          <p:nvPr/>
        </p:nvSpPr>
        <p:spPr>
          <a:xfrm>
            <a:off x="6294893" y="1687740"/>
            <a:ext cx="5563340" cy="4382497"/>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grpSp>
        <p:nvGrpSpPr>
          <p:cNvPr id="1093" name="Google Shape;1093;p21"/>
          <p:cNvGrpSpPr/>
          <p:nvPr/>
        </p:nvGrpSpPr>
        <p:grpSpPr>
          <a:xfrm>
            <a:off x="6557743" y="2040319"/>
            <a:ext cx="613997" cy="613997"/>
            <a:chOff x="1480457" y="3222171"/>
            <a:chExt cx="348343" cy="348343"/>
          </a:xfrm>
        </p:grpSpPr>
        <p:sp>
          <p:nvSpPr>
            <p:cNvPr id="1094" name="Google Shape;1094;p21"/>
            <p:cNvSpPr/>
            <p:nvPr/>
          </p:nvSpPr>
          <p:spPr>
            <a:xfrm>
              <a:off x="1480457" y="3222171"/>
              <a:ext cx="348343" cy="348343"/>
            </a:xfrm>
            <a:prstGeom prst="ellipse">
              <a:avLst/>
            </a:prstGeom>
            <a:solidFill>
              <a:srgbClr val="00AE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panose="020F0502020204030204" pitchFamily="34" charset="0"/>
                <a:ea typeface="Montserrat Medium"/>
                <a:cs typeface="Calibri" panose="020F0502020204030204" pitchFamily="34" charset="0"/>
                <a:sym typeface="Montserrat Medium"/>
              </a:endParaRPr>
            </a:p>
          </p:txBody>
        </p:sp>
        <p:sp>
          <p:nvSpPr>
            <p:cNvPr id="1095" name="Google Shape;1095;p21"/>
            <p:cNvSpPr/>
            <p:nvPr/>
          </p:nvSpPr>
          <p:spPr>
            <a:xfrm>
              <a:off x="1555751" y="3298826"/>
              <a:ext cx="206374" cy="188912"/>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pSp>
      <p:grpSp>
        <p:nvGrpSpPr>
          <p:cNvPr id="1096" name="Google Shape;1096;p21"/>
          <p:cNvGrpSpPr/>
          <p:nvPr/>
        </p:nvGrpSpPr>
        <p:grpSpPr>
          <a:xfrm>
            <a:off x="6557741" y="3450606"/>
            <a:ext cx="613997" cy="613997"/>
            <a:chOff x="1480457" y="3222171"/>
            <a:chExt cx="348343" cy="348343"/>
          </a:xfrm>
        </p:grpSpPr>
        <p:sp>
          <p:nvSpPr>
            <p:cNvPr id="1097" name="Google Shape;1097;p21"/>
            <p:cNvSpPr/>
            <p:nvPr/>
          </p:nvSpPr>
          <p:spPr>
            <a:xfrm>
              <a:off x="1480457" y="3222171"/>
              <a:ext cx="348343" cy="348343"/>
            </a:xfrm>
            <a:prstGeom prst="ellipse">
              <a:avLst/>
            </a:prstGeom>
            <a:solidFill>
              <a:srgbClr val="E068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panose="020F0502020204030204" pitchFamily="34" charset="0"/>
                <a:ea typeface="Montserrat Medium"/>
                <a:cs typeface="Calibri" panose="020F0502020204030204" pitchFamily="34" charset="0"/>
                <a:sym typeface="Montserrat Medium"/>
              </a:endParaRPr>
            </a:p>
          </p:txBody>
        </p:sp>
        <p:sp>
          <p:nvSpPr>
            <p:cNvPr id="1098" name="Google Shape;1098;p21"/>
            <p:cNvSpPr/>
            <p:nvPr/>
          </p:nvSpPr>
          <p:spPr>
            <a:xfrm>
              <a:off x="1555751" y="3298826"/>
              <a:ext cx="206374" cy="188912"/>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pSp>
      <p:grpSp>
        <p:nvGrpSpPr>
          <p:cNvPr id="1099" name="Google Shape;1099;p21"/>
          <p:cNvGrpSpPr/>
          <p:nvPr/>
        </p:nvGrpSpPr>
        <p:grpSpPr>
          <a:xfrm>
            <a:off x="6557742" y="4854489"/>
            <a:ext cx="613997" cy="613997"/>
            <a:chOff x="1480457" y="3222171"/>
            <a:chExt cx="348343" cy="348343"/>
          </a:xfrm>
        </p:grpSpPr>
        <p:sp>
          <p:nvSpPr>
            <p:cNvPr id="1100" name="Google Shape;1100;p21"/>
            <p:cNvSpPr/>
            <p:nvPr/>
          </p:nvSpPr>
          <p:spPr>
            <a:xfrm>
              <a:off x="1480457" y="3222171"/>
              <a:ext cx="348343" cy="348343"/>
            </a:xfrm>
            <a:prstGeom prst="ellipse">
              <a:avLst/>
            </a:pr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panose="020F0502020204030204" pitchFamily="34" charset="0"/>
                <a:ea typeface="Montserrat Medium"/>
                <a:cs typeface="Calibri" panose="020F0502020204030204" pitchFamily="34" charset="0"/>
                <a:sym typeface="Montserrat Medium"/>
              </a:endParaRPr>
            </a:p>
          </p:txBody>
        </p:sp>
        <p:sp>
          <p:nvSpPr>
            <p:cNvPr id="1101" name="Google Shape;1101;p21"/>
            <p:cNvSpPr/>
            <p:nvPr/>
          </p:nvSpPr>
          <p:spPr>
            <a:xfrm>
              <a:off x="1555751" y="3298826"/>
              <a:ext cx="206374" cy="188912"/>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panose="020F0502020204030204" pitchFamily="34" charset="0"/>
                <a:ea typeface="Montserrat Medium"/>
                <a:cs typeface="Calibri" panose="020F0502020204030204" pitchFamily="34" charset="0"/>
                <a:sym typeface="Montserrat Medium"/>
              </a:endParaRPr>
            </a:p>
          </p:txBody>
        </p:sp>
      </p:grpSp>
      <p:sp>
        <p:nvSpPr>
          <p:cNvPr id="1102" name="Google Shape;1102;p21"/>
          <p:cNvSpPr/>
          <p:nvPr/>
        </p:nvSpPr>
        <p:spPr>
          <a:xfrm>
            <a:off x="7304452" y="2040319"/>
            <a:ext cx="421168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464646"/>
                </a:solidFill>
                <a:latin typeface="Calibri" panose="020F0502020204030204" pitchFamily="34" charset="0"/>
                <a:ea typeface="Montserrat"/>
                <a:cs typeface="Calibri" panose="020F0502020204030204" pitchFamily="34" charset="0"/>
                <a:sym typeface="Montserrat"/>
              </a:rPr>
              <a:t>Crosswalk: </a:t>
            </a:r>
            <a:r>
              <a:rPr lang="en-US" sz="2000" i="0" u="none" strike="noStrike" cap="none">
                <a:solidFill>
                  <a:srgbClr val="464646"/>
                </a:solidFill>
                <a:latin typeface="Calibri" panose="020F0502020204030204" pitchFamily="34" charset="0"/>
                <a:ea typeface="Montserrat"/>
                <a:cs typeface="Calibri" panose="020F0502020204030204" pitchFamily="34" charset="0"/>
                <a:sym typeface="Montserrat"/>
              </a:rPr>
              <a:t>Original Framework to Modernized Framework, Clusters to SOC, NAICS, CIP codes</a:t>
            </a:r>
            <a:endParaRPr sz="2000" b="1" i="0" u="none" strike="noStrike" cap="none">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1103" name="Google Shape;1103;p21"/>
          <p:cNvSpPr/>
          <p:nvPr/>
        </p:nvSpPr>
        <p:spPr>
          <a:xfrm>
            <a:off x="7304452" y="3474664"/>
            <a:ext cx="402098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a:solidFill>
                  <a:srgbClr val="464646"/>
                </a:solidFill>
                <a:latin typeface="Calibri" panose="020F0502020204030204" pitchFamily="34" charset="0"/>
                <a:ea typeface="Montserrat Medium"/>
                <a:cs typeface="Calibri" panose="020F0502020204030204" pitchFamily="34" charset="0"/>
                <a:sym typeface="Montserrat"/>
              </a:rPr>
              <a:t>Technical Report and Abridged Methodology </a:t>
            </a:r>
            <a:endParaRPr sz="2000" b="1" i="0" u="none" strike="noStrike" cap="none">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1104" name="Google Shape;1104;p21"/>
          <p:cNvSpPr/>
          <p:nvPr/>
        </p:nvSpPr>
        <p:spPr>
          <a:xfrm>
            <a:off x="7304452" y="4989603"/>
            <a:ext cx="402098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464646"/>
                </a:solidFill>
                <a:latin typeface="Calibri" panose="020F0502020204030204" pitchFamily="34" charset="0"/>
                <a:ea typeface="Montserrat"/>
                <a:cs typeface="Calibri" panose="020F0502020204030204" pitchFamily="34" charset="0"/>
                <a:sym typeface="Montserrat"/>
              </a:rPr>
              <a:t>Brief: </a:t>
            </a:r>
            <a:r>
              <a:rPr lang="en-US" sz="2000" i="0" u="none" strike="noStrike" cap="none">
                <a:solidFill>
                  <a:srgbClr val="464646"/>
                </a:solidFill>
                <a:latin typeface="Calibri" panose="020F0502020204030204" pitchFamily="34" charset="0"/>
                <a:ea typeface="Montserrat"/>
                <a:cs typeface="Calibri" panose="020F0502020204030204" pitchFamily="34" charset="0"/>
                <a:sym typeface="Montserrat"/>
              </a:rPr>
              <a:t>Initial Policy Pushes </a:t>
            </a:r>
            <a:endParaRPr sz="2000" b="1" i="0" u="none" strike="noStrike" cap="none">
              <a:solidFill>
                <a:srgbClr val="464646"/>
              </a:solidFill>
              <a:latin typeface="Calibri" panose="020F0502020204030204" pitchFamily="34" charset="0"/>
              <a:ea typeface="Montserrat Medium"/>
              <a:cs typeface="Calibri" panose="020F0502020204030204" pitchFamily="34" charset="0"/>
              <a:sym typeface="Montserrat Medium"/>
            </a:endParaRPr>
          </a:p>
        </p:txBody>
      </p:sp>
      <p:pic>
        <p:nvPicPr>
          <p:cNvPr id="34" name="Picture 33">
            <a:extLst>
              <a:ext uri="{FF2B5EF4-FFF2-40B4-BE49-F238E27FC236}">
                <a16:creationId xmlns:a16="http://schemas.microsoft.com/office/drawing/2014/main" id="{FE3F6104-724E-41F1-B3DA-A4729250D82E}"/>
              </a:ext>
            </a:extLst>
          </p:cNvPr>
          <p:cNvPicPr>
            <a:picLocks noChangeAspect="1"/>
          </p:cNvPicPr>
          <p:nvPr/>
        </p:nvPicPr>
        <p:blipFill>
          <a:blip r:embed="rId3"/>
          <a:stretch>
            <a:fillRect/>
          </a:stretch>
        </p:blipFill>
        <p:spPr>
          <a:xfrm>
            <a:off x="9854898" y="6114322"/>
            <a:ext cx="2058755" cy="572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26" name="Rectangle 25">
            <a:extLst>
              <a:ext uri="{FF2B5EF4-FFF2-40B4-BE49-F238E27FC236}">
                <a16:creationId xmlns:a16="http://schemas.microsoft.com/office/drawing/2014/main" id="{06C2067C-2BEF-4A33-901B-2060E43FCAEF}"/>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4CA04E-44FC-43DB-A4DC-8CA9AD001EDC}"/>
              </a:ext>
            </a:extLst>
          </p:cNvPr>
          <p:cNvSpPr/>
          <p:nvPr/>
        </p:nvSpPr>
        <p:spPr>
          <a:xfrm>
            <a:off x="71038" y="78726"/>
            <a:ext cx="7633122" cy="595728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Google Shape;1127;p23"/>
          <p:cNvSpPr>
            <a:spLocks noGrp="1"/>
          </p:cNvSpPr>
          <p:nvPr>
            <p:ph type="pic" idx="2"/>
          </p:nvPr>
        </p:nvSpPr>
        <p:spPr>
          <a:xfrm>
            <a:off x="7633122" y="409"/>
            <a:ext cx="4563812" cy="5957280"/>
          </a:xfrm>
          <a:prstGeom prst="rect">
            <a:avLst/>
          </a:prstGeom>
          <a:solidFill>
            <a:schemeClr val="accent1"/>
          </a:solidFill>
          <a:ln>
            <a:noFill/>
          </a:ln>
        </p:spPr>
        <p:txBody>
          <a:bodyPr/>
          <a:lstStyle/>
          <a:p>
            <a:endParaRPr lang="en-US"/>
          </a:p>
        </p:txBody>
      </p:sp>
      <p:sp>
        <p:nvSpPr>
          <p:cNvPr id="1129" name="Google Shape;1129;p23"/>
          <p:cNvSpPr txBox="1"/>
          <p:nvPr/>
        </p:nvSpPr>
        <p:spPr>
          <a:xfrm>
            <a:off x="8753461" y="4148608"/>
            <a:ext cx="256098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1" i="0" u="none" strike="noStrike" cap="none">
                <a:solidFill>
                  <a:schemeClr val="lt1"/>
                </a:solidFill>
                <a:latin typeface="Montserrat"/>
                <a:ea typeface="Montserrat"/>
                <a:cs typeface="Montserrat"/>
                <a:sym typeface="Montserrat"/>
              </a:rPr>
              <a:t>Framework Resources</a:t>
            </a:r>
            <a:endParaRPr sz="2000" b="1" i="0" u="none" strike="noStrike" cap="none">
              <a:solidFill>
                <a:schemeClr val="lt1"/>
              </a:solidFill>
              <a:latin typeface="Montserrat"/>
              <a:ea typeface="Montserrat"/>
              <a:cs typeface="Montserrat"/>
              <a:sym typeface="Montserrat"/>
            </a:endParaRPr>
          </a:p>
        </p:txBody>
      </p:sp>
      <p:pic>
        <p:nvPicPr>
          <p:cNvPr id="6" name="Picture 5">
            <a:extLst>
              <a:ext uri="{FF2B5EF4-FFF2-40B4-BE49-F238E27FC236}">
                <a16:creationId xmlns:a16="http://schemas.microsoft.com/office/drawing/2014/main" id="{A5C9E16F-30FA-4C2B-850F-7DF5127E5AC1}"/>
              </a:ext>
            </a:extLst>
          </p:cNvPr>
          <p:cNvPicPr>
            <a:picLocks noChangeAspect="1"/>
          </p:cNvPicPr>
          <p:nvPr/>
        </p:nvPicPr>
        <p:blipFill>
          <a:blip r:embed="rId3"/>
          <a:stretch>
            <a:fillRect/>
          </a:stretch>
        </p:blipFill>
        <p:spPr>
          <a:xfrm>
            <a:off x="8899532" y="1607500"/>
            <a:ext cx="2161808" cy="2161808"/>
          </a:xfrm>
          <a:prstGeom prst="rect">
            <a:avLst/>
          </a:prstGeom>
        </p:spPr>
      </p:pic>
      <p:sp>
        <p:nvSpPr>
          <p:cNvPr id="20" name="Rectangle 19">
            <a:extLst>
              <a:ext uri="{FF2B5EF4-FFF2-40B4-BE49-F238E27FC236}">
                <a16:creationId xmlns:a16="http://schemas.microsoft.com/office/drawing/2014/main" id="{7E739B72-8F6D-4687-A97D-14B9F5D52C10}"/>
              </a:ext>
            </a:extLst>
          </p:cNvPr>
          <p:cNvSpPr/>
          <p:nvPr/>
        </p:nvSpPr>
        <p:spPr>
          <a:xfrm>
            <a:off x="3951799" y="163706"/>
            <a:ext cx="3505634" cy="3794666"/>
          </a:xfrm>
          <a:prstGeom prst="rect">
            <a:avLst/>
          </a:prstGeom>
          <a:blipFill>
            <a:blip r:embed="rId4"/>
            <a:stretch>
              <a:fillRect b="-7843"/>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7BFD24-3506-4279-B6D7-6BBDDE2CD417}"/>
              </a:ext>
            </a:extLst>
          </p:cNvPr>
          <p:cNvSpPr/>
          <p:nvPr/>
        </p:nvSpPr>
        <p:spPr>
          <a:xfrm>
            <a:off x="200722" y="164115"/>
            <a:ext cx="3751078" cy="3958781"/>
          </a:xfrm>
          <a:prstGeom prst="rect">
            <a:avLst/>
          </a:prstGeom>
          <a:blipFill>
            <a:blip r:embed="rId5"/>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0FC45E-2D48-4780-8FA6-474C121461F1}"/>
              </a:ext>
            </a:extLst>
          </p:cNvPr>
          <p:cNvSpPr/>
          <p:nvPr/>
        </p:nvSpPr>
        <p:spPr>
          <a:xfrm>
            <a:off x="419840" y="2457758"/>
            <a:ext cx="3356271" cy="3633746"/>
          </a:xfrm>
          <a:prstGeom prst="rect">
            <a:avLst/>
          </a:prstGeom>
          <a:blipFill>
            <a:blip r:embed="rId6"/>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FDCCAB-C9A6-4853-837C-5E8C1D78CB10}"/>
              </a:ext>
            </a:extLst>
          </p:cNvPr>
          <p:cNvSpPr/>
          <p:nvPr/>
        </p:nvSpPr>
        <p:spPr>
          <a:xfrm>
            <a:off x="3776741" y="2457758"/>
            <a:ext cx="3106807" cy="3633746"/>
          </a:xfrm>
          <a:prstGeom prst="rect">
            <a:avLst/>
          </a:prstGeom>
          <a:blipFill>
            <a:blip r:embed="rId7"/>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4FFFDEC-CBE9-4AC5-883C-48D43DD2CF33}"/>
              </a:ext>
            </a:extLst>
          </p:cNvPr>
          <p:cNvPicPr>
            <a:picLocks noChangeAspect="1"/>
          </p:cNvPicPr>
          <p:nvPr/>
        </p:nvPicPr>
        <p:blipFill>
          <a:blip r:embed="rId8"/>
          <a:stretch>
            <a:fillRect/>
          </a:stretch>
        </p:blipFill>
        <p:spPr>
          <a:xfrm>
            <a:off x="9854898" y="6114322"/>
            <a:ext cx="2058755" cy="5729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B7DC-99B2-E843-543C-636121C59193}"/>
              </a:ext>
            </a:extLst>
          </p:cNvPr>
          <p:cNvSpPr>
            <a:spLocks noGrp="1"/>
          </p:cNvSpPr>
          <p:nvPr>
            <p:ph type="title"/>
          </p:nvPr>
        </p:nvSpPr>
        <p:spPr/>
        <p:txBody>
          <a:bodyPr>
            <a:normAutofit fontScale="90000"/>
          </a:bodyPr>
          <a:lstStyle/>
          <a:p>
            <a:pPr algn="ctr"/>
            <a:r>
              <a:rPr lang="en-US" dirty="0"/>
              <a:t>Revised Career Cluster Framework</a:t>
            </a:r>
            <a:br>
              <a:rPr lang="en-US" dirty="0"/>
            </a:br>
            <a:r>
              <a:rPr lang="en-US" dirty="0"/>
              <a:t>Comments, Questions, &amp; Feedback</a:t>
            </a:r>
          </a:p>
        </p:txBody>
      </p:sp>
      <p:sp>
        <p:nvSpPr>
          <p:cNvPr id="3" name="Text Placeholder 2">
            <a:extLst>
              <a:ext uri="{FF2B5EF4-FFF2-40B4-BE49-F238E27FC236}">
                <a16:creationId xmlns:a16="http://schemas.microsoft.com/office/drawing/2014/main" id="{7D961041-A71F-F373-2C17-CBEF719C3300}"/>
              </a:ext>
            </a:extLst>
          </p:cNvPr>
          <p:cNvSpPr>
            <a:spLocks noGrp="1"/>
          </p:cNvSpPr>
          <p:nvPr>
            <p:ph type="body" idx="1"/>
          </p:nvPr>
        </p:nvSpPr>
        <p:spPr/>
        <p:txBody>
          <a:bodyPr/>
          <a:lstStyle/>
          <a:p>
            <a:r>
              <a:rPr lang="en-US" sz="3200" dirty="0">
                <a:hlinkClick r:id="rId2"/>
              </a:rPr>
              <a:t>https://tinyurl.com/ynhtk6bk</a:t>
            </a:r>
            <a:r>
              <a:rPr lang="en-US" sz="3200" dirty="0"/>
              <a:t> </a:t>
            </a:r>
            <a:endParaRPr lang="en-US" sz="2800" dirty="0"/>
          </a:p>
        </p:txBody>
      </p:sp>
      <p:sp>
        <p:nvSpPr>
          <p:cNvPr id="5" name="Slide Number Placeholder 4">
            <a:extLst>
              <a:ext uri="{FF2B5EF4-FFF2-40B4-BE49-F238E27FC236}">
                <a16:creationId xmlns:a16="http://schemas.microsoft.com/office/drawing/2014/main" id="{173C0543-2F96-C92B-6963-412D47FBA3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dirty="0"/>
          </a:p>
        </p:txBody>
      </p:sp>
      <p:pic>
        <p:nvPicPr>
          <p:cNvPr id="6" name="Picture 5">
            <a:extLst>
              <a:ext uri="{FF2B5EF4-FFF2-40B4-BE49-F238E27FC236}">
                <a16:creationId xmlns:a16="http://schemas.microsoft.com/office/drawing/2014/main" id="{75DD596D-3BFD-4C06-E351-5844237EC779}"/>
              </a:ext>
            </a:extLst>
          </p:cNvPr>
          <p:cNvPicPr>
            <a:picLocks noChangeAspect="1"/>
          </p:cNvPicPr>
          <p:nvPr/>
        </p:nvPicPr>
        <p:blipFill>
          <a:blip r:embed="rId3"/>
          <a:stretch>
            <a:fillRect/>
          </a:stretch>
        </p:blipFill>
        <p:spPr>
          <a:xfrm>
            <a:off x="7076016" y="1826683"/>
            <a:ext cx="4495800" cy="4559300"/>
          </a:xfrm>
          <a:prstGeom prst="rect">
            <a:avLst/>
          </a:prstGeom>
        </p:spPr>
      </p:pic>
      <p:pic>
        <p:nvPicPr>
          <p:cNvPr id="8" name="Picture 7">
            <a:extLst>
              <a:ext uri="{FF2B5EF4-FFF2-40B4-BE49-F238E27FC236}">
                <a16:creationId xmlns:a16="http://schemas.microsoft.com/office/drawing/2014/main" id="{6C3FB315-8612-ED34-F7A0-089750455434}"/>
              </a:ext>
            </a:extLst>
          </p:cNvPr>
          <p:cNvPicPr>
            <a:picLocks noChangeAspect="1"/>
          </p:cNvPicPr>
          <p:nvPr/>
        </p:nvPicPr>
        <p:blipFill>
          <a:blip r:embed="rId4"/>
          <a:stretch>
            <a:fillRect/>
          </a:stretch>
        </p:blipFill>
        <p:spPr>
          <a:xfrm>
            <a:off x="2057930" y="2949575"/>
            <a:ext cx="3874558" cy="2863850"/>
          </a:xfrm>
          <a:prstGeom prst="rect">
            <a:avLst/>
          </a:prstGeom>
        </p:spPr>
      </p:pic>
    </p:spTree>
    <p:extLst>
      <p:ext uri="{BB962C8B-B14F-4D97-AF65-F5344CB8AC3E}">
        <p14:creationId xmlns:p14="http://schemas.microsoft.com/office/powerpoint/2010/main" val="35110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1" name="Rectangle 10">
            <a:extLst>
              <a:ext uri="{FF2B5EF4-FFF2-40B4-BE49-F238E27FC236}">
                <a16:creationId xmlns:a16="http://schemas.microsoft.com/office/drawing/2014/main" id="{43AAEDCD-578C-4110-AF66-EE8DB517E986}"/>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xfrm>
            <a:off x="1498426" y="468254"/>
            <a:ext cx="9195000" cy="762000"/>
          </a:xfrm>
          <a:prstGeom prst="rect">
            <a:avLst/>
          </a:prstGeom>
          <a:noFill/>
          <a:ln>
            <a:noFill/>
          </a:ln>
        </p:spPr>
        <p:txBody>
          <a:bodyPr spcFirstLastPara="1" wrap="square" lIns="0" tIns="91425" rIns="0" bIns="0" anchor="ctr" anchorCtr="0">
            <a:normAutofit fontScale="90000"/>
          </a:bodyPr>
          <a:lstStyle/>
          <a:p>
            <a:pPr marL="0" lvl="0" indent="0" algn="ctr" rtl="0">
              <a:lnSpc>
                <a:spcPct val="90000"/>
              </a:lnSpc>
              <a:spcBef>
                <a:spcPts val="0"/>
              </a:spcBef>
              <a:spcAft>
                <a:spcPts val="0"/>
              </a:spcAft>
              <a:buClr>
                <a:schemeClr val="lt1"/>
              </a:buClr>
              <a:buSzPts val="2800"/>
              <a:buFont typeface="Montserrat"/>
              <a:buNone/>
            </a:pPr>
            <a:r>
              <a:rPr lang="en-US" dirty="0"/>
              <a:t>The </a:t>
            </a:r>
            <a:r>
              <a:rPr lang="en-US" b="1" dirty="0"/>
              <a:t>Original </a:t>
            </a:r>
            <a:r>
              <a:rPr lang="en-US" dirty="0"/>
              <a:t>National Career Clusters</a:t>
            </a:r>
            <a:r>
              <a:rPr lang="en-US" baseline="30000" dirty="0"/>
              <a:t>®</a:t>
            </a:r>
            <a:r>
              <a:rPr lang="en-US" dirty="0"/>
              <a:t> Framework</a:t>
            </a:r>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66" name="Google Shape;1466;p154"/>
          <p:cNvSpPr txBox="1"/>
          <p:nvPr/>
        </p:nvSpPr>
        <p:spPr>
          <a:xfrm>
            <a:off x="897665" y="1708897"/>
            <a:ext cx="5148775" cy="483205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600"/>
            </a:pPr>
            <a:r>
              <a:rPr lang="en-US" sz="28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rPr>
              <a:t>Launched in 2002, the </a:t>
            </a:r>
            <a:r>
              <a:rPr lang="en-US" sz="2800" b="1"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rPr>
              <a:t>original </a:t>
            </a:r>
            <a:r>
              <a:rPr lang="en-US" sz="28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rPr>
              <a:t> National Career Clusters Framework was</a:t>
            </a:r>
            <a:r>
              <a:rPr lang="en-US" sz="2800" dirty="0">
                <a:solidFill>
                  <a:srgbClr val="464646"/>
                </a:solidFill>
                <a:latin typeface="Calibri" panose="020F0502020204030204" pitchFamily="34" charset="0"/>
                <a:ea typeface="Montserrat Medium"/>
                <a:cs typeface="Calibri" panose="020F0502020204030204" pitchFamily="34" charset="0"/>
                <a:sym typeface="Montserrat Medium"/>
              </a:rPr>
              <a:t> </a:t>
            </a:r>
            <a:r>
              <a:rPr lang="en-US" sz="28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rPr>
              <a:t>designed to: </a:t>
            </a:r>
            <a:br>
              <a:rPr lang="en-US" sz="28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rPr>
            </a:br>
            <a:endParaRPr lang="en-US" sz="28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800" dirty="0">
                <a:solidFill>
                  <a:srgbClr val="464646"/>
                </a:solidFill>
                <a:latin typeface="Calibri" panose="020F0502020204030204" pitchFamily="34" charset="0"/>
                <a:ea typeface="Montserrat Medium"/>
                <a:cs typeface="Calibri" panose="020F0502020204030204" pitchFamily="34" charset="0"/>
                <a:sym typeface="Montserrat Medium"/>
              </a:rPr>
              <a:t>c</a:t>
            </a:r>
            <a:r>
              <a:rPr lang="en-US" sz="28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rPr>
              <a:t>ollect educational groupings using common knowledge and skill statements.</a:t>
            </a:r>
          </a:p>
          <a:p>
            <a:pPr marL="342900" marR="0" lvl="0" indent="-342900" algn="l" rtl="0">
              <a:lnSpc>
                <a:spcPct val="100000"/>
              </a:lnSpc>
              <a:spcBef>
                <a:spcPts val="0"/>
              </a:spcBef>
              <a:spcAft>
                <a:spcPts val="0"/>
              </a:spcAft>
              <a:buClr>
                <a:srgbClr val="000000"/>
              </a:buClr>
              <a:buSzPts val="1600"/>
              <a:buFont typeface="Wingdings" panose="05000000000000000000" pitchFamily="2" charset="2"/>
              <a:buChar char="Ø"/>
            </a:pPr>
            <a:r>
              <a:rPr lang="en-US" sz="2800" dirty="0">
                <a:solidFill>
                  <a:srgbClr val="464646"/>
                </a:solidFill>
                <a:latin typeface="Calibri" panose="020F0502020204030204" pitchFamily="34" charset="0"/>
                <a:ea typeface="Montserrat Medium"/>
                <a:cs typeface="Calibri" panose="020F0502020204030204" pitchFamily="34" charset="0"/>
                <a:sym typeface="Montserrat Medium"/>
              </a:rPr>
              <a:t>guide learners through an aligned program of study that leads to a career-oriented future .</a:t>
            </a:r>
            <a:endParaRPr sz="2400" i="0" u="none" strike="noStrike" cap="none" dirty="0">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4" name="Google Shape;1821;p170">
            <a:extLst>
              <a:ext uri="{FF2B5EF4-FFF2-40B4-BE49-F238E27FC236}">
                <a16:creationId xmlns:a16="http://schemas.microsoft.com/office/drawing/2014/main" id="{CAB38B33-9CF6-38D8-6120-5391B692ED48}"/>
              </a:ext>
            </a:extLst>
          </p:cNvPr>
          <p:cNvSpPr/>
          <p:nvPr/>
        </p:nvSpPr>
        <p:spPr>
          <a:xfrm flipH="1">
            <a:off x="6944105" y="1773272"/>
            <a:ext cx="1866461" cy="1866464"/>
          </a:xfrm>
          <a:prstGeom prst="ellipse">
            <a:avLst/>
          </a:prstGeom>
          <a:noFill/>
          <a:ln w="38100" cap="rnd" cmpd="sng">
            <a:solidFill>
              <a:srgbClr val="CF589A"/>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3600">
                <a:solidFill>
                  <a:srgbClr val="595959"/>
                </a:solidFill>
                <a:latin typeface="Montserrat Medium"/>
                <a:sym typeface="Montserrat Medium"/>
              </a:rPr>
              <a:t>16</a:t>
            </a:r>
            <a:endParaRPr/>
          </a:p>
        </p:txBody>
      </p:sp>
      <p:sp>
        <p:nvSpPr>
          <p:cNvPr id="5" name="Google Shape;1824;p170">
            <a:extLst>
              <a:ext uri="{FF2B5EF4-FFF2-40B4-BE49-F238E27FC236}">
                <a16:creationId xmlns:a16="http://schemas.microsoft.com/office/drawing/2014/main" id="{BB5E86CA-0A46-38F6-6852-EC0E85EDC69B}"/>
              </a:ext>
            </a:extLst>
          </p:cNvPr>
          <p:cNvSpPr/>
          <p:nvPr/>
        </p:nvSpPr>
        <p:spPr>
          <a:xfrm flipH="1">
            <a:off x="6944106" y="4151496"/>
            <a:ext cx="1866461" cy="1866464"/>
          </a:xfrm>
          <a:prstGeom prst="ellipse">
            <a:avLst/>
          </a:prstGeom>
          <a:noFill/>
          <a:ln w="38100" cap="rnd" cmpd="sng">
            <a:solidFill>
              <a:srgbClr val="7BB801"/>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3600">
                <a:solidFill>
                  <a:srgbClr val="595959"/>
                </a:solidFill>
                <a:latin typeface="Montserrat Medium"/>
                <a:sym typeface="Montserrat Medium"/>
              </a:rPr>
              <a:t>79</a:t>
            </a:r>
            <a:endParaRPr/>
          </a:p>
        </p:txBody>
      </p:sp>
      <p:sp>
        <p:nvSpPr>
          <p:cNvPr id="6" name="Google Shape;1830;p170">
            <a:extLst>
              <a:ext uri="{FF2B5EF4-FFF2-40B4-BE49-F238E27FC236}">
                <a16:creationId xmlns:a16="http://schemas.microsoft.com/office/drawing/2014/main" id="{F07F395C-90C5-286F-EB59-A5131D9CD46D}"/>
              </a:ext>
            </a:extLst>
          </p:cNvPr>
          <p:cNvSpPr txBox="1"/>
          <p:nvPr/>
        </p:nvSpPr>
        <p:spPr>
          <a:xfrm>
            <a:off x="9150134" y="1844093"/>
            <a:ext cx="2179674" cy="712783"/>
          </a:xfrm>
          <a:prstGeom prst="rect">
            <a:avLst/>
          </a:prstGeom>
          <a:noFill/>
          <a:ln>
            <a:noFill/>
          </a:ln>
        </p:spPr>
        <p:txBody>
          <a:bodyPr spcFirstLastPara="1" wrap="square" lIns="91425" tIns="45700" rIns="91425" bIns="45700" anchor="t" anchorCtr="1">
            <a:spAutoFit/>
          </a:bodyPr>
          <a:lstStyle/>
          <a:p>
            <a:pPr marL="0" marR="0" lvl="0" indent="0" algn="ctr" rtl="0">
              <a:lnSpc>
                <a:spcPct val="167562"/>
              </a:lnSpc>
              <a:spcBef>
                <a:spcPts val="0"/>
              </a:spcBef>
              <a:spcAft>
                <a:spcPts val="0"/>
              </a:spcAft>
              <a:buNone/>
            </a:pPr>
            <a:r>
              <a:rPr lang="en-US" sz="2400" b="1" dirty="0">
                <a:solidFill>
                  <a:srgbClr val="464646"/>
                </a:solidFill>
                <a:latin typeface="Calibri" panose="020F0502020204030204" pitchFamily="34" charset="0"/>
                <a:cs typeface="Calibri" panose="020F0502020204030204" pitchFamily="34" charset="0"/>
                <a:sym typeface="Montserrat"/>
              </a:rPr>
              <a:t>Career Clusters</a:t>
            </a:r>
            <a:endParaRPr sz="2400" dirty="0">
              <a:solidFill>
                <a:srgbClr val="464646"/>
              </a:solidFill>
              <a:latin typeface="Calibri" panose="020F0502020204030204" pitchFamily="34" charset="0"/>
              <a:cs typeface="Calibri" panose="020F0502020204030204" pitchFamily="34" charset="0"/>
            </a:endParaRPr>
          </a:p>
        </p:txBody>
      </p:sp>
      <p:sp>
        <p:nvSpPr>
          <p:cNvPr id="7" name="Google Shape;1830;p170">
            <a:extLst>
              <a:ext uri="{FF2B5EF4-FFF2-40B4-BE49-F238E27FC236}">
                <a16:creationId xmlns:a16="http://schemas.microsoft.com/office/drawing/2014/main" id="{0D011279-38AD-C91C-306C-8B9CAA548654}"/>
              </a:ext>
            </a:extLst>
          </p:cNvPr>
          <p:cNvSpPr txBox="1"/>
          <p:nvPr/>
        </p:nvSpPr>
        <p:spPr>
          <a:xfrm>
            <a:off x="9082549" y="4164368"/>
            <a:ext cx="2369999" cy="712783"/>
          </a:xfrm>
          <a:prstGeom prst="rect">
            <a:avLst/>
          </a:prstGeom>
          <a:noFill/>
          <a:ln>
            <a:noFill/>
          </a:ln>
        </p:spPr>
        <p:txBody>
          <a:bodyPr spcFirstLastPara="1" wrap="square" lIns="91425" tIns="45700" rIns="91425" bIns="45700" anchor="t" anchorCtr="1">
            <a:spAutoFit/>
          </a:bodyPr>
          <a:lstStyle/>
          <a:p>
            <a:pPr marL="0" marR="0" lvl="0" indent="0" algn="ctr" rtl="0">
              <a:lnSpc>
                <a:spcPct val="167562"/>
              </a:lnSpc>
              <a:spcBef>
                <a:spcPts val="0"/>
              </a:spcBef>
              <a:spcAft>
                <a:spcPts val="0"/>
              </a:spcAft>
              <a:buNone/>
            </a:pPr>
            <a:r>
              <a:rPr lang="en-US" sz="2400" b="1" i="0" dirty="0">
                <a:solidFill>
                  <a:srgbClr val="464646"/>
                </a:solidFill>
                <a:latin typeface="Calibri" panose="020F0502020204030204" pitchFamily="34" charset="0"/>
                <a:ea typeface="Montserrat"/>
                <a:cs typeface="Calibri" panose="020F0502020204030204" pitchFamily="34" charset="0"/>
                <a:sym typeface="Montserrat"/>
              </a:rPr>
              <a:t>Career Pathways</a:t>
            </a:r>
            <a:endParaRPr sz="2400" dirty="0">
              <a:solidFill>
                <a:srgbClr val="464646"/>
              </a:solidFill>
              <a:latin typeface="Calibri" panose="020F0502020204030204" pitchFamily="34" charset="0"/>
              <a:cs typeface="Calibri" panose="020F0502020204030204" pitchFamily="34" charset="0"/>
            </a:endParaRPr>
          </a:p>
        </p:txBody>
      </p:sp>
      <p:sp>
        <p:nvSpPr>
          <p:cNvPr id="8" name="Google Shape;1831;p170">
            <a:extLst>
              <a:ext uri="{FF2B5EF4-FFF2-40B4-BE49-F238E27FC236}">
                <a16:creationId xmlns:a16="http://schemas.microsoft.com/office/drawing/2014/main" id="{7D57ED5E-5FBA-50BC-6992-05E5C92293D1}"/>
              </a:ext>
            </a:extLst>
          </p:cNvPr>
          <p:cNvSpPr txBox="1"/>
          <p:nvPr/>
        </p:nvSpPr>
        <p:spPr>
          <a:xfrm>
            <a:off x="9082548" y="2464155"/>
            <a:ext cx="2370000"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400"/>
              <a:buFont typeface="Arial"/>
              <a:buNone/>
            </a:pPr>
            <a:r>
              <a:rPr lang="en-US" sz="2000" dirty="0">
                <a:solidFill>
                  <a:srgbClr val="464646"/>
                </a:solidFill>
                <a:latin typeface="Calibri" panose="020F0502020204030204" pitchFamily="34" charset="0"/>
                <a:ea typeface="Montserrat Medium"/>
                <a:cs typeface="Calibri" panose="020F0502020204030204" pitchFamily="34" charset="0"/>
                <a:sym typeface="Montserrat Medium"/>
              </a:rPr>
              <a:t>Developed as a new means to organize CTE programs</a:t>
            </a:r>
            <a:endParaRPr lang="en-US" sz="2000" b="0" i="0" dirty="0">
              <a:solidFill>
                <a:srgbClr val="464646"/>
              </a:solidFill>
              <a:latin typeface="Calibri" panose="020F0502020204030204" pitchFamily="34" charset="0"/>
              <a:ea typeface="Montserrat Medium"/>
              <a:cs typeface="Calibri" panose="020F0502020204030204" pitchFamily="34" charset="0"/>
              <a:sym typeface="Montserrat Medium"/>
            </a:endParaRPr>
          </a:p>
        </p:txBody>
      </p:sp>
      <p:sp>
        <p:nvSpPr>
          <p:cNvPr id="9" name="Google Shape;1831;p170">
            <a:extLst>
              <a:ext uri="{FF2B5EF4-FFF2-40B4-BE49-F238E27FC236}">
                <a16:creationId xmlns:a16="http://schemas.microsoft.com/office/drawing/2014/main" id="{48BC77CA-6711-4FF4-0A89-616B2E05193E}"/>
              </a:ext>
            </a:extLst>
          </p:cNvPr>
          <p:cNvSpPr txBox="1"/>
          <p:nvPr/>
        </p:nvSpPr>
        <p:spPr>
          <a:xfrm>
            <a:off x="9150134" y="4833943"/>
            <a:ext cx="2370000"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400"/>
              <a:buFont typeface="Arial"/>
              <a:buNone/>
            </a:pPr>
            <a:r>
              <a:rPr lang="en-US" sz="2000" dirty="0">
                <a:solidFill>
                  <a:srgbClr val="464646"/>
                </a:solidFill>
                <a:latin typeface="Calibri" panose="020F0502020204030204" pitchFamily="34" charset="0"/>
                <a:ea typeface="Montserrat Medium"/>
                <a:cs typeface="Calibri" panose="020F0502020204030204" pitchFamily="34" charset="0"/>
                <a:sym typeface="Montserrat Medium"/>
              </a:rPr>
              <a:t>To help learners navigate their way to greater success in college and career</a:t>
            </a:r>
            <a:endParaRPr lang="en-US" sz="2000" b="0" i="0" dirty="0">
              <a:solidFill>
                <a:srgbClr val="464646"/>
              </a:solidFill>
              <a:latin typeface="Calibri" panose="020F0502020204030204" pitchFamily="34" charset="0"/>
              <a:ea typeface="Montserrat Medium"/>
              <a:cs typeface="Calibri" panose="020F0502020204030204" pitchFamily="34" charset="0"/>
              <a:sym typeface="Montserrat Medium"/>
            </a:endParaRPr>
          </a:p>
        </p:txBody>
      </p:sp>
    </p:spTree>
    <p:extLst>
      <p:ext uri="{BB962C8B-B14F-4D97-AF65-F5344CB8AC3E}">
        <p14:creationId xmlns:p14="http://schemas.microsoft.com/office/powerpoint/2010/main" val="10926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6" name="Rectangle 5">
            <a:extLst>
              <a:ext uri="{FF2B5EF4-FFF2-40B4-BE49-F238E27FC236}">
                <a16:creationId xmlns:a16="http://schemas.microsoft.com/office/drawing/2014/main" id="{D116716C-A408-48BC-8889-6F6E52C64CE4}"/>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7D7D29-0C03-4175-ADC9-14F606F3C7AB}"/>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Google Shape;1454;p154"/>
          <p:cNvSpPr txBox="1">
            <a:spLocks noGrp="1"/>
          </p:cNvSpPr>
          <p:nvPr>
            <p:ph type="title"/>
          </p:nvPr>
        </p:nvSpPr>
        <p:spPr>
          <a:prstGeom prst="rect">
            <a:avLst/>
          </a:prstGeom>
          <a:noFill/>
          <a:ln>
            <a:noFill/>
          </a:ln>
        </p:spPr>
        <p:txBody>
          <a:bodyPr spcFirstLastPara="1" wrap="square" lIns="0" tIns="91425" rIns="0" bIns="0" anchor="ctr" anchorCtr="0">
            <a:normAutofit fontScale="90000"/>
          </a:bodyPr>
          <a:lstStyle/>
          <a:p>
            <a:pPr marL="0" lvl="0" indent="0" algn="ctr" rtl="0">
              <a:lnSpc>
                <a:spcPct val="90000"/>
              </a:lnSpc>
              <a:spcBef>
                <a:spcPts val="0"/>
              </a:spcBef>
              <a:spcAft>
                <a:spcPts val="0"/>
              </a:spcAft>
              <a:buClr>
                <a:schemeClr val="lt1"/>
              </a:buClr>
              <a:buSzPts val="2800"/>
              <a:buFont typeface="Montserrat"/>
              <a:buNone/>
            </a:pPr>
            <a:r>
              <a:rPr lang="en-US" b="1"/>
              <a:t>Why Modernize the Career Clusters</a:t>
            </a:r>
            <a:r>
              <a:rPr lang="en-US" b="1" baseline="30000"/>
              <a:t>®</a:t>
            </a:r>
            <a:r>
              <a:rPr lang="en-US" b="1"/>
              <a:t> Framework?</a:t>
            </a:r>
          </a:p>
        </p:txBody>
      </p:sp>
      <p:sp>
        <p:nvSpPr>
          <p:cNvPr id="4" name="Text Placeholder 3">
            <a:extLst>
              <a:ext uri="{FF2B5EF4-FFF2-40B4-BE49-F238E27FC236}">
                <a16:creationId xmlns:a16="http://schemas.microsoft.com/office/drawing/2014/main" id="{5A063C43-EEDC-9DBE-6359-F8F417879E44}"/>
              </a:ext>
            </a:extLst>
          </p:cNvPr>
          <p:cNvSpPr>
            <a:spLocks noGrp="1"/>
          </p:cNvSpPr>
          <p:nvPr>
            <p:ph type="body" idx="1"/>
          </p:nvPr>
        </p:nvSpPr>
        <p:spPr>
          <a:xfrm>
            <a:off x="838201" y="1941342"/>
            <a:ext cx="4268372" cy="4154658"/>
          </a:xfrm>
        </p:spPr>
        <p:txBody>
          <a:bodyPr/>
          <a:lstStyle/>
          <a:p>
            <a:pPr marL="114300" indent="0">
              <a:buNone/>
            </a:pPr>
            <a:r>
              <a:rPr lang="en-US" sz="2800" b="1" i="0" u="none" strike="noStrike" dirty="0">
                <a:solidFill>
                  <a:srgbClr val="009AA6"/>
                </a:solidFill>
                <a:effectLst/>
                <a:latin typeface="Calibri" panose="020F0502020204030204" pitchFamily="34" charset="0"/>
                <a:cs typeface="Calibri" panose="020F0502020204030204" pitchFamily="34" charset="0"/>
              </a:rPr>
              <a:t>The Need for A Modernized Framework</a:t>
            </a:r>
            <a:br>
              <a:rPr lang="en-US" sz="2800" b="1" i="0" u="none" strike="noStrike" dirty="0">
                <a:solidFill>
                  <a:srgbClr val="009AA6"/>
                </a:solidFill>
                <a:effectLst/>
                <a:latin typeface="Calibri" panose="020F0502020204030204" pitchFamily="34" charset="0"/>
                <a:cs typeface="Calibri" panose="020F0502020204030204" pitchFamily="34" charset="0"/>
              </a:rPr>
            </a:br>
            <a:r>
              <a:rPr lang="en-US" sz="2800" b="1" i="0" u="none" strike="noStrike" dirty="0">
                <a:solidFill>
                  <a:srgbClr val="009AA6"/>
                </a:solidFill>
                <a:effectLst/>
                <a:latin typeface="Calibri" panose="020F0502020204030204" pitchFamily="34" charset="0"/>
                <a:cs typeface="Calibri" panose="020F0502020204030204" pitchFamily="34" charset="0"/>
              </a:rPr>
              <a:t> </a:t>
            </a:r>
            <a:br>
              <a:rPr lang="en-US" sz="4000" b="1" dirty="0">
                <a:latin typeface="Calibri" panose="020F0502020204030204" pitchFamily="34" charset="0"/>
                <a:cs typeface="Calibri" panose="020F0502020204030204" pitchFamily="34" charset="0"/>
              </a:rPr>
            </a:br>
            <a:r>
              <a:rPr lang="en-US" b="0" i="0" u="none" strike="noStrike" dirty="0">
                <a:solidFill>
                  <a:srgbClr val="464646"/>
                </a:solidFill>
                <a:effectLst/>
                <a:latin typeface="Calibri" panose="020F0502020204030204" pitchFamily="34" charset="0"/>
                <a:cs typeface="Calibri" panose="020F0502020204030204" pitchFamily="34" charset="0"/>
              </a:rPr>
              <a:t>Since the Framework’s creation in 2002, there have been tremendous shifts in the labor market, the nature of work and the workplace, and the role </a:t>
            </a:r>
            <a:r>
              <a:rPr lang="en-US" dirty="0">
                <a:solidFill>
                  <a:srgbClr val="464646"/>
                </a:solidFill>
                <a:latin typeface="Calibri" panose="020F0502020204030204" pitchFamily="34" charset="0"/>
                <a:cs typeface="Calibri" panose="020F0502020204030204" pitchFamily="34" charset="0"/>
              </a:rPr>
              <a:t>of technology</a:t>
            </a:r>
            <a:r>
              <a:rPr lang="en-US" b="0" i="0" u="none" strike="noStrike" dirty="0">
                <a:solidFill>
                  <a:srgbClr val="464646"/>
                </a:solidFill>
                <a:effectLst/>
                <a:latin typeface="Calibri" panose="020F0502020204030204" pitchFamily="34" charset="0"/>
                <a:cs typeface="Calibri" panose="020F0502020204030204" pitchFamily="34" charset="0"/>
              </a:rPr>
              <a:t>. The </a:t>
            </a:r>
            <a:r>
              <a:rPr lang="en-US" dirty="0">
                <a:solidFill>
                  <a:srgbClr val="464646"/>
                </a:solidFill>
                <a:latin typeface="Calibri" panose="020F0502020204030204" pitchFamily="34" charset="0"/>
                <a:cs typeface="Calibri" panose="020F0502020204030204" pitchFamily="34" charset="0"/>
              </a:rPr>
              <a:t>original</a:t>
            </a:r>
            <a:r>
              <a:rPr lang="en-US" b="0" i="0" u="none" strike="noStrike" dirty="0">
                <a:solidFill>
                  <a:srgbClr val="464646"/>
                </a:solidFill>
                <a:effectLst/>
                <a:latin typeface="Calibri" panose="020F0502020204030204" pitchFamily="34" charset="0"/>
                <a:cs typeface="Calibri" panose="020F0502020204030204" pitchFamily="34" charset="0"/>
              </a:rPr>
              <a:t> Framework does not reflect these changes. </a:t>
            </a:r>
            <a:endParaRPr lang="en-US" sz="3600" b="1" dirty="0">
              <a:solidFill>
                <a:srgbClr val="464646"/>
              </a:solidFill>
              <a:effectLst/>
              <a:latin typeface="Calibri" panose="020F0502020204030204" pitchFamily="34" charset="0"/>
              <a:cs typeface="Calibri" panose="020F0502020204030204" pitchFamily="34" charset="0"/>
            </a:endParaRPr>
          </a:p>
          <a:p>
            <a:endParaRPr lang="en-US" dirty="0"/>
          </a:p>
        </p:txBody>
      </p:sp>
      <p:pic>
        <p:nvPicPr>
          <p:cNvPr id="8" name="Picture 7">
            <a:extLst>
              <a:ext uri="{FF2B5EF4-FFF2-40B4-BE49-F238E27FC236}">
                <a16:creationId xmlns:a16="http://schemas.microsoft.com/office/drawing/2014/main" id="{1A2DDF3A-D10E-4321-95F5-CD6AA47FCBA7}"/>
              </a:ext>
            </a:extLst>
          </p:cNvPr>
          <p:cNvPicPr>
            <a:picLocks noChangeAspect="1"/>
          </p:cNvPicPr>
          <p:nvPr/>
        </p:nvPicPr>
        <p:blipFill>
          <a:blip r:embed="rId3"/>
          <a:stretch>
            <a:fillRect/>
          </a:stretch>
        </p:blipFill>
        <p:spPr>
          <a:xfrm>
            <a:off x="9836039" y="6190522"/>
            <a:ext cx="2058755" cy="572955"/>
          </a:xfrm>
          <a:prstGeom prst="rect">
            <a:avLst/>
          </a:prstGeom>
        </p:spPr>
      </p:pic>
      <p:pic>
        <p:nvPicPr>
          <p:cNvPr id="10" name="Picture 9">
            <a:extLst>
              <a:ext uri="{FF2B5EF4-FFF2-40B4-BE49-F238E27FC236}">
                <a16:creationId xmlns:a16="http://schemas.microsoft.com/office/drawing/2014/main" id="{0979EFEA-05E6-4780-8383-EA31A956EB70}"/>
              </a:ext>
            </a:extLst>
          </p:cNvPr>
          <p:cNvPicPr>
            <a:picLocks noChangeAspect="1"/>
          </p:cNvPicPr>
          <p:nvPr/>
        </p:nvPicPr>
        <p:blipFill>
          <a:blip r:embed="rId4"/>
          <a:stretch>
            <a:fillRect/>
          </a:stretch>
        </p:blipFill>
        <p:spPr>
          <a:xfrm>
            <a:off x="5258352" y="1899312"/>
            <a:ext cx="4577687" cy="4577687"/>
          </a:xfrm>
          <a:prstGeom prst="rect">
            <a:avLst/>
          </a:prstGeom>
        </p:spPr>
      </p:pic>
    </p:spTree>
    <p:extLst>
      <p:ext uri="{BB962C8B-B14F-4D97-AF65-F5344CB8AC3E}">
        <p14:creationId xmlns:p14="http://schemas.microsoft.com/office/powerpoint/2010/main" val="7753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6" name="Rectangle 5">
            <a:extLst>
              <a:ext uri="{FF2B5EF4-FFF2-40B4-BE49-F238E27FC236}">
                <a16:creationId xmlns:a16="http://schemas.microsoft.com/office/drawing/2014/main" id="{148C741D-1192-4B65-9D4E-425A3CC94D78}"/>
              </a:ext>
            </a:extLst>
          </p:cNvPr>
          <p:cNvSpPr/>
          <p:nvPr/>
        </p:nvSpPr>
        <p:spPr>
          <a:xfrm>
            <a:off x="-72571" y="5943600"/>
            <a:ext cx="122645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1" name="Google Shape;1481;p158"/>
          <p:cNvSpPr/>
          <p:nvPr/>
        </p:nvSpPr>
        <p:spPr>
          <a:xfrm>
            <a:off x="-72571" y="0"/>
            <a:ext cx="12264496" cy="68910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pic>
        <p:nvPicPr>
          <p:cNvPr id="1483" name="Google Shape;1483;p158"/>
          <p:cNvPicPr preferRelativeResize="0"/>
          <p:nvPr/>
        </p:nvPicPr>
        <p:blipFill>
          <a:blip r:embed="rId3">
            <a:alphaModFix/>
          </a:blip>
          <a:stretch>
            <a:fillRect/>
          </a:stretch>
        </p:blipFill>
        <p:spPr>
          <a:xfrm>
            <a:off x="879975" y="104625"/>
            <a:ext cx="6799775" cy="6556925"/>
          </a:xfrm>
          <a:prstGeom prst="rect">
            <a:avLst/>
          </a:prstGeom>
          <a:noFill/>
          <a:ln>
            <a:noFill/>
          </a:ln>
        </p:spPr>
      </p:pic>
      <p:pic>
        <p:nvPicPr>
          <p:cNvPr id="1484" name="Google Shape;1484;p158"/>
          <p:cNvPicPr preferRelativeResize="0"/>
          <p:nvPr/>
        </p:nvPicPr>
        <p:blipFill>
          <a:blip r:embed="rId4">
            <a:alphaModFix/>
          </a:blip>
          <a:stretch>
            <a:fillRect/>
          </a:stretch>
        </p:blipFill>
        <p:spPr>
          <a:xfrm>
            <a:off x="8416806" y="3240336"/>
            <a:ext cx="3540175" cy="2546900"/>
          </a:xfrm>
          <a:prstGeom prst="rect">
            <a:avLst/>
          </a:prstGeom>
          <a:noFill/>
          <a:ln>
            <a:noFill/>
          </a:ln>
        </p:spPr>
      </p:pic>
      <p:sp>
        <p:nvSpPr>
          <p:cNvPr id="1485" name="Google Shape;1485;p158"/>
          <p:cNvSpPr txBox="1"/>
          <p:nvPr/>
        </p:nvSpPr>
        <p:spPr>
          <a:xfrm>
            <a:off x="8416806" y="936626"/>
            <a:ext cx="3419346" cy="1917448"/>
          </a:xfrm>
          <a:prstGeom prst="rect">
            <a:avLst/>
          </a:prstGeom>
          <a:noFill/>
          <a:ln>
            <a:noFill/>
          </a:ln>
        </p:spPr>
        <p:txBody>
          <a:bodyPr spcFirstLastPara="1" wrap="square" lIns="0" tIns="0" rIns="0" bIns="0" anchor="ctr" anchorCtr="0">
            <a:spAutoFit/>
          </a:bodyPr>
          <a:lstStyle/>
          <a:p>
            <a:pPr marL="0" marR="0" lvl="0" indent="0" algn="l" rtl="0">
              <a:lnSpc>
                <a:spcPct val="115000"/>
              </a:lnSpc>
              <a:spcBef>
                <a:spcPts val="0"/>
              </a:spcBef>
              <a:spcAft>
                <a:spcPts val="0"/>
              </a:spcAft>
              <a:buNone/>
            </a:pPr>
            <a:r>
              <a:rPr lang="en-US" sz="2800" b="1" dirty="0">
                <a:solidFill>
                  <a:srgbClr val="464646"/>
                </a:solidFill>
                <a:latin typeface="Calibri" panose="020F0502020204030204" pitchFamily="34" charset="0"/>
                <a:ea typeface="Montserrat"/>
                <a:cs typeface="Calibri" panose="020F0502020204030204" pitchFamily="34" charset="0"/>
                <a:sym typeface="Montserrat"/>
              </a:rPr>
              <a:t>The Modernized </a:t>
            </a:r>
            <a:endParaRPr sz="2800" b="1" dirty="0">
              <a:solidFill>
                <a:srgbClr val="464646"/>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15000"/>
              </a:lnSpc>
              <a:spcBef>
                <a:spcPts val="0"/>
              </a:spcBef>
              <a:spcAft>
                <a:spcPts val="0"/>
              </a:spcAft>
              <a:buClr>
                <a:srgbClr val="000000"/>
              </a:buClr>
              <a:buFont typeface="Arial"/>
              <a:buNone/>
            </a:pPr>
            <a:r>
              <a:rPr lang="en-US" sz="2800" b="1" dirty="0">
                <a:solidFill>
                  <a:srgbClr val="464646"/>
                </a:solidFill>
                <a:latin typeface="Calibri" panose="020F0502020204030204" pitchFamily="34" charset="0"/>
                <a:ea typeface="Montserrat"/>
                <a:cs typeface="Calibri" panose="020F0502020204030204" pitchFamily="34" charset="0"/>
                <a:sym typeface="Montserrat"/>
              </a:rPr>
              <a:t>National Career Clusters</a:t>
            </a:r>
            <a:r>
              <a:rPr lang="en-US" sz="2800" b="1" baseline="30000" dirty="0">
                <a:solidFill>
                  <a:srgbClr val="464646"/>
                </a:solidFill>
                <a:latin typeface="Calibri" panose="020F0502020204030204" pitchFamily="34" charset="0"/>
                <a:ea typeface="Montserrat"/>
                <a:cs typeface="Calibri" panose="020F0502020204030204" pitchFamily="34" charset="0"/>
                <a:sym typeface="Montserrat"/>
              </a:rPr>
              <a:t>®</a:t>
            </a:r>
            <a:r>
              <a:rPr lang="en-US" sz="2800" b="1" dirty="0">
                <a:solidFill>
                  <a:srgbClr val="464646"/>
                </a:solidFill>
                <a:latin typeface="Calibri" panose="020F0502020204030204" pitchFamily="34" charset="0"/>
                <a:ea typeface="Montserrat"/>
                <a:cs typeface="Calibri" panose="020F0502020204030204" pitchFamily="34" charset="0"/>
                <a:sym typeface="Montserrat"/>
              </a:rPr>
              <a:t> Framework</a:t>
            </a:r>
            <a:endParaRPr sz="2800" b="1" dirty="0">
              <a:solidFill>
                <a:srgbClr val="464646"/>
              </a:solidFill>
              <a:latin typeface="Calibri" panose="020F0502020204030204" pitchFamily="34" charset="0"/>
              <a:ea typeface="Montserrat"/>
              <a:cs typeface="Calibri" panose="020F0502020204030204" pitchFamily="34" charset="0"/>
              <a:sym typeface="Montserrat"/>
            </a:endParaRPr>
          </a:p>
          <a:p>
            <a:pPr marL="0" marR="0" lvl="0" indent="0" algn="l" rtl="0">
              <a:spcBef>
                <a:spcPts val="0"/>
              </a:spcBef>
              <a:spcAft>
                <a:spcPts val="0"/>
              </a:spcAft>
              <a:buNone/>
            </a:pPr>
            <a:endParaRPr sz="2800" b="1" dirty="0">
              <a:solidFill>
                <a:srgbClr val="464646"/>
              </a:solidFill>
              <a:latin typeface="Calibri" panose="020F0502020204030204" pitchFamily="34" charset="0"/>
              <a:ea typeface="Montserrat"/>
              <a:cs typeface="Calibri" panose="020F0502020204030204" pitchFamily="34" charset="0"/>
              <a:sym typeface="Montserrat"/>
            </a:endParaRPr>
          </a:p>
        </p:txBody>
      </p:sp>
      <p:pic>
        <p:nvPicPr>
          <p:cNvPr id="7" name="Picture 6">
            <a:extLst>
              <a:ext uri="{FF2B5EF4-FFF2-40B4-BE49-F238E27FC236}">
                <a16:creationId xmlns:a16="http://schemas.microsoft.com/office/drawing/2014/main" id="{81DC2A3B-FF7E-4604-A845-0FF52C4D12B8}"/>
              </a:ext>
            </a:extLst>
          </p:cNvPr>
          <p:cNvPicPr>
            <a:picLocks noChangeAspect="1"/>
          </p:cNvPicPr>
          <p:nvPr/>
        </p:nvPicPr>
        <p:blipFill>
          <a:blip r:embed="rId5"/>
          <a:stretch>
            <a:fillRect/>
          </a:stretch>
        </p:blipFill>
        <p:spPr>
          <a:xfrm>
            <a:off x="9864728" y="6057018"/>
            <a:ext cx="2071009" cy="572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3E4439-CD16-467A-A4AA-ABA0CDEF00FD}"/>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D2EF1-A02C-EC0A-0185-B12CF3E7764C}"/>
              </a:ext>
            </a:extLst>
          </p:cNvPr>
          <p:cNvSpPr>
            <a:spLocks noGrp="1"/>
          </p:cNvSpPr>
          <p:nvPr>
            <p:ph type="title"/>
          </p:nvPr>
        </p:nvSpPr>
        <p:spPr/>
        <p:txBody>
          <a:bodyPr>
            <a:normAutofit fontScale="90000"/>
          </a:bodyPr>
          <a:lstStyle/>
          <a:p>
            <a:pPr algn="ctr"/>
            <a:r>
              <a:rPr lang="en-US" b="1" dirty="0"/>
              <a:t>The Modernized National Career Clusters</a:t>
            </a:r>
            <a:r>
              <a:rPr lang="en-US" b="1" baseline="30000" dirty="0"/>
              <a:t>®</a:t>
            </a:r>
            <a:r>
              <a:rPr lang="en-US" b="1" dirty="0"/>
              <a:t> Framework </a:t>
            </a:r>
          </a:p>
        </p:txBody>
      </p:sp>
      <p:sp>
        <p:nvSpPr>
          <p:cNvPr id="3" name="Text Placeholder 2">
            <a:extLst>
              <a:ext uri="{FF2B5EF4-FFF2-40B4-BE49-F238E27FC236}">
                <a16:creationId xmlns:a16="http://schemas.microsoft.com/office/drawing/2014/main" id="{43A7E4BF-0E8A-C3D0-1453-2AE5C4680A1D}"/>
              </a:ext>
            </a:extLst>
          </p:cNvPr>
          <p:cNvSpPr>
            <a:spLocks noGrp="1"/>
          </p:cNvSpPr>
          <p:nvPr>
            <p:ph type="body" idx="1"/>
          </p:nvPr>
        </p:nvSpPr>
        <p:spPr>
          <a:xfrm>
            <a:off x="783167" y="1618522"/>
            <a:ext cx="4980445" cy="4572000"/>
          </a:xfrm>
        </p:spPr>
        <p:txBody>
          <a:bodyPr/>
          <a:lstStyle/>
          <a:p>
            <a:pPr marL="114300" indent="0">
              <a:buNone/>
            </a:pPr>
            <a:r>
              <a:rPr lang="en-US" dirty="0">
                <a:solidFill>
                  <a:srgbClr val="464646"/>
                </a:solidFill>
              </a:rPr>
              <a:t>The Modernized National Career Clusters</a:t>
            </a:r>
            <a:r>
              <a:rPr lang="en-US" baseline="30000" dirty="0">
                <a:solidFill>
                  <a:srgbClr val="464646"/>
                </a:solidFill>
              </a:rPr>
              <a:t>®</a:t>
            </a:r>
            <a:r>
              <a:rPr lang="en-US" dirty="0">
                <a:solidFill>
                  <a:srgbClr val="464646"/>
                </a:solidFill>
              </a:rPr>
              <a:t> Framework:</a:t>
            </a:r>
          </a:p>
          <a:p>
            <a:pPr>
              <a:buFont typeface="Wingdings" panose="05000000000000000000" pitchFamily="2" charset="2"/>
              <a:buChar char="Ø"/>
            </a:pPr>
            <a:r>
              <a:rPr lang="en-US" dirty="0">
                <a:solidFill>
                  <a:srgbClr val="464646"/>
                </a:solidFill>
              </a:rPr>
              <a:t>provides an updated foundation for how we organize and deliver CTE programs that is industry responsive.</a:t>
            </a:r>
          </a:p>
          <a:p>
            <a:pPr>
              <a:buFont typeface="Wingdings" panose="05000000000000000000" pitchFamily="2" charset="2"/>
              <a:buChar char="Ø"/>
            </a:pPr>
            <a:r>
              <a:rPr lang="en-US" dirty="0">
                <a:solidFill>
                  <a:srgbClr val="464646"/>
                </a:solidFill>
              </a:rPr>
              <a:t>represents the full range of skilled, living wage jobs.</a:t>
            </a:r>
          </a:p>
          <a:p>
            <a:pPr>
              <a:buFont typeface="Wingdings" panose="05000000000000000000" pitchFamily="2" charset="2"/>
              <a:buChar char="Ø"/>
            </a:pPr>
            <a:r>
              <a:rPr lang="en-US" dirty="0">
                <a:solidFill>
                  <a:srgbClr val="464646"/>
                </a:solidFill>
              </a:rPr>
              <a:t>helps prepare learners for the jobs of the future.</a:t>
            </a:r>
          </a:p>
          <a:p>
            <a:pPr marL="114300" indent="0">
              <a:buNone/>
            </a:pPr>
            <a:endParaRPr lang="en-US" dirty="0">
              <a:solidFill>
                <a:srgbClr val="464646"/>
              </a:solidFill>
            </a:endParaRPr>
          </a:p>
        </p:txBody>
      </p:sp>
      <p:pic>
        <p:nvPicPr>
          <p:cNvPr id="9" name="Picture 8">
            <a:extLst>
              <a:ext uri="{FF2B5EF4-FFF2-40B4-BE49-F238E27FC236}">
                <a16:creationId xmlns:a16="http://schemas.microsoft.com/office/drawing/2014/main" id="{184F9E9E-C246-481F-AD2A-8B73FF0970D0}"/>
              </a:ext>
            </a:extLst>
          </p:cNvPr>
          <p:cNvPicPr>
            <a:picLocks noChangeAspect="1"/>
          </p:cNvPicPr>
          <p:nvPr/>
        </p:nvPicPr>
        <p:blipFill rotWithShape="1">
          <a:blip r:embed="rId3"/>
          <a:srcRect t="1481" b="23492"/>
          <a:stretch/>
        </p:blipFill>
        <p:spPr>
          <a:xfrm>
            <a:off x="6172703" y="1538906"/>
            <a:ext cx="4852974" cy="4711900"/>
          </a:xfrm>
          <a:prstGeom prst="rect">
            <a:avLst/>
          </a:prstGeom>
        </p:spPr>
      </p:pic>
      <p:pic>
        <p:nvPicPr>
          <p:cNvPr id="7" name="Picture 6">
            <a:extLst>
              <a:ext uri="{FF2B5EF4-FFF2-40B4-BE49-F238E27FC236}">
                <a16:creationId xmlns:a16="http://schemas.microsoft.com/office/drawing/2014/main" id="{E6818D2A-BE40-4874-B589-05EF2FFCB100}"/>
              </a:ext>
            </a:extLst>
          </p:cNvPr>
          <p:cNvPicPr>
            <a:picLocks noChangeAspect="1"/>
          </p:cNvPicPr>
          <p:nvPr/>
        </p:nvPicPr>
        <p:blipFill>
          <a:blip r:embed="rId4"/>
          <a:stretch>
            <a:fillRect/>
          </a:stretch>
        </p:blipFill>
        <p:spPr>
          <a:xfrm>
            <a:off x="9996300" y="6190522"/>
            <a:ext cx="2058755" cy="572955"/>
          </a:xfrm>
          <a:prstGeom prst="rect">
            <a:avLst/>
          </a:prstGeom>
        </p:spPr>
      </p:pic>
    </p:spTree>
    <p:extLst>
      <p:ext uri="{BB962C8B-B14F-4D97-AF65-F5344CB8AC3E}">
        <p14:creationId xmlns:p14="http://schemas.microsoft.com/office/powerpoint/2010/main" val="422537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5" name="Rectangle 4">
            <a:extLst>
              <a:ext uri="{FF2B5EF4-FFF2-40B4-BE49-F238E27FC236}">
                <a16:creationId xmlns:a16="http://schemas.microsoft.com/office/drawing/2014/main" id="{C0171E9F-98E9-4796-A1BD-2638EBF9FA61}"/>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5" name="Google Shape;1535;p161"/>
          <p:cNvSpPr txBox="1">
            <a:spLocks noGrp="1"/>
          </p:cNvSpPr>
          <p:nvPr>
            <p:ph type="title"/>
          </p:nvPr>
        </p:nvSpPr>
        <p:spPr>
          <a:xfrm>
            <a:off x="1498426" y="468254"/>
            <a:ext cx="9195000" cy="762000"/>
          </a:xfrm>
          <a:prstGeom prst="rect">
            <a:avLst/>
          </a:prstGeom>
        </p:spPr>
        <p:txBody>
          <a:bodyPr spcFirstLastPara="1" wrap="square" lIns="0" tIns="91425" rIns="0" bIns="0" anchor="ctr" anchorCtr="0">
            <a:normAutofit/>
          </a:bodyPr>
          <a:lstStyle/>
          <a:p>
            <a:pPr marL="0" lvl="0" indent="0" algn="ctr" rtl="0">
              <a:spcBef>
                <a:spcPts val="0"/>
              </a:spcBef>
              <a:spcAft>
                <a:spcPts val="0"/>
              </a:spcAft>
              <a:buNone/>
            </a:pPr>
            <a:r>
              <a:rPr lang="en-US" sz="4000" b="1" dirty="0"/>
              <a:t>Summary of Major Changes</a:t>
            </a:r>
            <a:endParaRPr sz="4000" b="1" dirty="0"/>
          </a:p>
        </p:txBody>
      </p:sp>
      <p:sp>
        <p:nvSpPr>
          <p:cNvPr id="1536" name="Google Shape;1536;p161"/>
          <p:cNvSpPr txBox="1"/>
          <p:nvPr/>
        </p:nvSpPr>
        <p:spPr>
          <a:xfrm>
            <a:off x="643750" y="1653300"/>
            <a:ext cx="10562700" cy="4747500"/>
          </a:xfrm>
          <a:prstGeom prst="rect">
            <a:avLst/>
          </a:prstGeom>
          <a:noFill/>
          <a:ln>
            <a:noFill/>
          </a:ln>
        </p:spPr>
        <p:txBody>
          <a:bodyPr spcFirstLastPara="1" wrap="square" lIns="91425" tIns="91425" rIns="91425" bIns="91425" anchor="t" anchorCtr="0">
            <a:noAutofit/>
          </a:bodyPr>
          <a:lstStyle/>
          <a:p>
            <a:pPr marL="457200" lvl="0" indent="-412750" algn="l" rtl="0">
              <a:lnSpc>
                <a:spcPct val="115000"/>
              </a:lnSpc>
              <a:spcBef>
                <a:spcPts val="0"/>
              </a:spcBef>
              <a:spcAft>
                <a:spcPts val="0"/>
              </a:spcAft>
              <a:buClr>
                <a:schemeClr val="accent1"/>
              </a:buClr>
              <a:buSzPts val="2900"/>
              <a:buFont typeface="Montserrat Medium"/>
              <a:buChar char="●"/>
            </a:pPr>
            <a:r>
              <a:rPr lang="en-US" sz="3200" dirty="0">
                <a:solidFill>
                  <a:srgbClr val="464646"/>
                </a:solidFill>
                <a:latin typeface="Calibri" panose="020F0502020204030204" pitchFamily="34" charset="0"/>
                <a:ea typeface="Montserrat Medium"/>
                <a:cs typeface="Calibri" panose="020F0502020204030204" pitchFamily="34" charset="0"/>
                <a:sym typeface="Montserrat Medium"/>
              </a:rPr>
              <a:t>Nothing was removed, only reorganized - </a:t>
            </a:r>
            <a:r>
              <a:rPr lang="en-US" sz="3200" i="1" dirty="0">
                <a:solidFill>
                  <a:srgbClr val="464646"/>
                </a:solidFill>
                <a:latin typeface="Calibri" panose="020F0502020204030204" pitchFamily="34" charset="0"/>
                <a:ea typeface="Montserrat Medium"/>
                <a:cs typeface="Calibri" panose="020F0502020204030204" pitchFamily="34" charset="0"/>
                <a:sym typeface="Montserrat Medium"/>
              </a:rPr>
              <a:t>everything </a:t>
            </a:r>
            <a:r>
              <a:rPr lang="en-US" sz="3200" dirty="0">
                <a:solidFill>
                  <a:srgbClr val="464646"/>
                </a:solidFill>
                <a:latin typeface="Calibri" panose="020F0502020204030204" pitchFamily="34" charset="0"/>
                <a:ea typeface="Montserrat Medium"/>
                <a:cs typeface="Calibri" panose="020F0502020204030204" pitchFamily="34" charset="0"/>
                <a:sym typeface="Montserrat Medium"/>
              </a:rPr>
              <a:t>is located </a:t>
            </a:r>
            <a:r>
              <a:rPr lang="en-US" sz="3200" i="1" dirty="0">
                <a:solidFill>
                  <a:srgbClr val="464646"/>
                </a:solidFill>
                <a:latin typeface="Calibri" panose="020F0502020204030204" pitchFamily="34" charset="0"/>
                <a:ea typeface="Montserrat Medium"/>
                <a:cs typeface="Calibri" panose="020F0502020204030204" pitchFamily="34" charset="0"/>
                <a:sym typeface="Montserrat Medium"/>
              </a:rPr>
              <a:t>somewhere.</a:t>
            </a:r>
            <a:endParaRPr sz="3200" i="1"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457200" lvl="0" indent="-412750" algn="l" rtl="0">
              <a:lnSpc>
                <a:spcPct val="115000"/>
              </a:lnSpc>
              <a:spcBef>
                <a:spcPts val="1000"/>
              </a:spcBef>
              <a:spcAft>
                <a:spcPts val="0"/>
              </a:spcAft>
              <a:buClr>
                <a:schemeClr val="accent1"/>
              </a:buClr>
              <a:buSzPts val="2900"/>
              <a:buFont typeface="Montserrat Medium"/>
              <a:buChar char="●"/>
            </a:pPr>
            <a:r>
              <a:rPr lang="en-US" sz="3200" dirty="0">
                <a:solidFill>
                  <a:srgbClr val="464646"/>
                </a:solidFill>
                <a:latin typeface="Calibri" panose="020F0502020204030204" pitchFamily="34" charset="0"/>
                <a:ea typeface="Montserrat Medium"/>
                <a:cs typeface="Calibri" panose="020F0502020204030204" pitchFamily="34" charset="0"/>
                <a:sym typeface="Montserrat Medium"/>
              </a:rPr>
              <a:t>Modernization of world of work</a:t>
            </a:r>
            <a:endParaRPr sz="32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12750" algn="l" rtl="0">
              <a:lnSpc>
                <a:spcPct val="100000"/>
              </a:lnSpc>
              <a:spcBef>
                <a:spcPts val="0"/>
              </a:spcBef>
              <a:spcAft>
                <a:spcPts val="0"/>
              </a:spcAft>
              <a:buClr>
                <a:schemeClr val="dk1"/>
              </a:buClr>
              <a:buSzPts val="2900"/>
              <a:buFont typeface="Montserrat Medium"/>
              <a:buChar char="○"/>
            </a:pPr>
            <a:r>
              <a:rPr lang="en-US" sz="3200" dirty="0">
                <a:solidFill>
                  <a:srgbClr val="464646"/>
                </a:solidFill>
                <a:latin typeface="Calibri" panose="020F0502020204030204" pitchFamily="34" charset="0"/>
                <a:ea typeface="Montserrat Medium"/>
                <a:cs typeface="Calibri" panose="020F0502020204030204" pitchFamily="34" charset="0"/>
                <a:sym typeface="Montserrat Medium"/>
              </a:rPr>
              <a:t>Introduction of major modern industry focuses, including advanced technologies, automation, robotics, etc.</a:t>
            </a:r>
            <a:endParaRPr sz="32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12750" algn="l" rtl="0">
              <a:lnSpc>
                <a:spcPct val="100000"/>
              </a:lnSpc>
              <a:spcBef>
                <a:spcPts val="0"/>
              </a:spcBef>
              <a:spcAft>
                <a:spcPts val="0"/>
              </a:spcAft>
              <a:buSzPts val="2900"/>
              <a:buFont typeface="Montserrat Medium"/>
              <a:buChar char="○"/>
            </a:pPr>
            <a:r>
              <a:rPr lang="en-US" sz="3200" dirty="0">
                <a:solidFill>
                  <a:srgbClr val="464646"/>
                </a:solidFill>
                <a:latin typeface="Calibri" panose="020F0502020204030204" pitchFamily="34" charset="0"/>
                <a:ea typeface="Montserrat Medium"/>
                <a:cs typeface="Calibri" panose="020F0502020204030204" pitchFamily="34" charset="0"/>
                <a:sym typeface="Montserrat Medium"/>
              </a:rPr>
              <a:t>IT was expanded to Digital Technology</a:t>
            </a:r>
            <a:endParaRPr sz="32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12750" algn="l" rtl="0">
              <a:lnSpc>
                <a:spcPct val="100000"/>
              </a:lnSpc>
              <a:spcBef>
                <a:spcPts val="0"/>
              </a:spcBef>
              <a:spcAft>
                <a:spcPts val="0"/>
              </a:spcAft>
              <a:buSzPts val="2900"/>
              <a:buFont typeface="Montserrat Medium"/>
              <a:buChar char="○"/>
            </a:pPr>
            <a:r>
              <a:rPr lang="en-US" sz="3200" dirty="0">
                <a:solidFill>
                  <a:srgbClr val="464646"/>
                </a:solidFill>
                <a:latin typeface="Calibri" panose="020F0502020204030204" pitchFamily="34" charset="0"/>
                <a:ea typeface="Montserrat Medium"/>
                <a:cs typeface="Calibri" panose="020F0502020204030204" pitchFamily="34" charset="0"/>
                <a:sym typeface="Montserrat Medium"/>
              </a:rPr>
              <a:t>Expansion of Energy, Advanced Manufacturing into Framework</a:t>
            </a:r>
            <a:endParaRPr sz="32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457200" lvl="0" indent="0" algn="l" rtl="0">
              <a:lnSpc>
                <a:spcPct val="100000"/>
              </a:lnSpc>
              <a:spcBef>
                <a:spcPts val="1000"/>
              </a:spcBef>
              <a:spcAft>
                <a:spcPts val="1000"/>
              </a:spcAft>
              <a:buNone/>
            </a:pPr>
            <a:endParaRPr sz="2200" dirty="0">
              <a:solidFill>
                <a:srgbClr val="464646"/>
              </a:solidFill>
              <a:latin typeface="Montserrat Medium"/>
              <a:ea typeface="Montserrat Medium"/>
              <a:cs typeface="Montserrat Medium"/>
              <a:sym typeface="Montserrat Medium"/>
            </a:endParaRPr>
          </a:p>
        </p:txBody>
      </p:sp>
      <p:pic>
        <p:nvPicPr>
          <p:cNvPr id="6" name="Picture 5">
            <a:extLst>
              <a:ext uri="{FF2B5EF4-FFF2-40B4-BE49-F238E27FC236}">
                <a16:creationId xmlns:a16="http://schemas.microsoft.com/office/drawing/2014/main" id="{08B3BB39-8B25-489D-A951-EA774AFA5215}"/>
              </a:ext>
            </a:extLst>
          </p:cNvPr>
          <p:cNvPicPr>
            <a:picLocks noChangeAspect="1"/>
          </p:cNvPicPr>
          <p:nvPr/>
        </p:nvPicPr>
        <p:blipFill>
          <a:blip r:embed="rId3"/>
          <a:stretch>
            <a:fillRect/>
          </a:stretch>
        </p:blipFill>
        <p:spPr>
          <a:xfrm>
            <a:off x="9996300" y="6190522"/>
            <a:ext cx="2058755" cy="5729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162"/>
          <p:cNvSpPr txBox="1">
            <a:spLocks noGrp="1"/>
          </p:cNvSpPr>
          <p:nvPr>
            <p:ph type="title"/>
          </p:nvPr>
        </p:nvSpPr>
        <p:spPr>
          <a:xfrm>
            <a:off x="1498426" y="468254"/>
            <a:ext cx="9195000" cy="762000"/>
          </a:xfrm>
          <a:prstGeom prst="rect">
            <a:avLst/>
          </a:prstGeom>
        </p:spPr>
        <p:txBody>
          <a:bodyPr spcFirstLastPara="1" wrap="square" lIns="0" tIns="91425" rIns="0" bIns="0" anchor="ctr" anchorCtr="0">
            <a:normAutofit/>
          </a:bodyPr>
          <a:lstStyle/>
          <a:p>
            <a:pPr marL="0" lvl="0" indent="0" algn="ctr" rtl="0">
              <a:spcBef>
                <a:spcPts val="0"/>
              </a:spcBef>
              <a:spcAft>
                <a:spcPts val="0"/>
              </a:spcAft>
              <a:buNone/>
            </a:pPr>
            <a:r>
              <a:rPr lang="en-US" sz="4000" b="1" dirty="0"/>
              <a:t>Summary of Major Changes </a:t>
            </a:r>
            <a:r>
              <a:rPr lang="en-US" sz="3200" dirty="0"/>
              <a:t>(continued)</a:t>
            </a:r>
            <a:endParaRPr sz="4000" dirty="0"/>
          </a:p>
        </p:txBody>
      </p:sp>
      <p:sp>
        <p:nvSpPr>
          <p:cNvPr id="1542" name="Google Shape;1542;p162"/>
          <p:cNvSpPr txBox="1"/>
          <p:nvPr/>
        </p:nvSpPr>
        <p:spPr>
          <a:xfrm>
            <a:off x="648976" y="1581679"/>
            <a:ext cx="10589100" cy="47475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chemeClr val="accent1"/>
              </a:buClr>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More reflective of industry sectors</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00050" algn="l" rtl="0">
              <a:lnSpc>
                <a:spcPct val="100000"/>
              </a:lnSpc>
              <a:spcBef>
                <a:spcPts val="0"/>
              </a:spcBef>
              <a:spcAft>
                <a:spcPts val="0"/>
              </a:spcAft>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Law and Public Safety, Government and Public Administration combined</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00050" algn="l" rtl="0">
              <a:lnSpc>
                <a:spcPct val="100000"/>
              </a:lnSpc>
              <a:spcBef>
                <a:spcPts val="0"/>
              </a:spcBef>
              <a:spcAft>
                <a:spcPts val="0"/>
              </a:spcAft>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Natural Resources moved from Agriculture to Energy</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00050" algn="l" rtl="0">
              <a:lnSpc>
                <a:spcPct val="100000"/>
              </a:lnSpc>
              <a:spcBef>
                <a:spcPts val="0"/>
              </a:spcBef>
              <a:spcAft>
                <a:spcPts val="0"/>
              </a:spcAft>
              <a:buClr>
                <a:schemeClr val="dk1"/>
              </a:buClr>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Combined Health Sciences &amp; Human Services into Healthcare &amp; Human Services</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914400" lvl="1" indent="-400050" algn="l" rtl="0">
              <a:spcBef>
                <a:spcPts val="0"/>
              </a:spcBef>
              <a:spcAft>
                <a:spcPts val="0"/>
              </a:spcAft>
              <a:buClr>
                <a:schemeClr val="dk1"/>
              </a:buClr>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Dissolution of STEM cluster</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457200" lvl="0" indent="-400050" algn="l" rtl="0">
              <a:lnSpc>
                <a:spcPct val="115000"/>
              </a:lnSpc>
              <a:spcBef>
                <a:spcPts val="1000"/>
              </a:spcBef>
              <a:spcAft>
                <a:spcPts val="0"/>
              </a:spcAft>
              <a:buClr>
                <a:schemeClr val="accent1"/>
              </a:buClr>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Development of cross-cutting clusters</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457200" lvl="0" indent="-400050" algn="l" rtl="0">
              <a:lnSpc>
                <a:spcPct val="115000"/>
              </a:lnSpc>
              <a:spcBef>
                <a:spcPts val="1000"/>
              </a:spcBef>
              <a:spcAft>
                <a:spcPts val="0"/>
              </a:spcAft>
              <a:buClr>
                <a:schemeClr val="accent1"/>
              </a:buClr>
              <a:buSzPts val="2700"/>
              <a:buFont typeface="Montserrat Medium"/>
              <a:buChar char="●"/>
            </a:pPr>
            <a:r>
              <a:rPr lang="en-US" sz="2700" dirty="0">
                <a:solidFill>
                  <a:srgbClr val="464646"/>
                </a:solidFill>
                <a:latin typeface="Calibri" panose="020F0502020204030204" pitchFamily="34" charset="0"/>
                <a:ea typeface="Montserrat Medium"/>
                <a:cs typeface="Calibri" panose="020F0502020204030204" pitchFamily="34" charset="0"/>
                <a:sym typeface="Montserrat Medium"/>
              </a:rPr>
              <a:t>State-level customizability</a:t>
            </a:r>
            <a:endParaRPr sz="2700" dirty="0">
              <a:solidFill>
                <a:srgbClr val="464646"/>
              </a:solidFill>
              <a:latin typeface="Calibri" panose="020F0502020204030204" pitchFamily="34" charset="0"/>
              <a:ea typeface="Montserrat Medium"/>
              <a:cs typeface="Calibri" panose="020F0502020204030204" pitchFamily="34" charset="0"/>
              <a:sym typeface="Montserrat Medium"/>
            </a:endParaRPr>
          </a:p>
          <a:p>
            <a:pPr marL="457200" lvl="0" indent="0" algn="l" rtl="0">
              <a:lnSpc>
                <a:spcPct val="100000"/>
              </a:lnSpc>
              <a:spcBef>
                <a:spcPts val="1000"/>
              </a:spcBef>
              <a:spcAft>
                <a:spcPts val="1000"/>
              </a:spcAft>
              <a:buNone/>
            </a:pPr>
            <a:endParaRPr sz="2200" dirty="0">
              <a:solidFill>
                <a:srgbClr val="464646"/>
              </a:solidFill>
              <a:latin typeface="Montserrat Medium"/>
              <a:ea typeface="Montserrat Medium"/>
              <a:cs typeface="Montserrat Medium"/>
              <a:sym typeface="Montserrat Medium"/>
            </a:endParaRPr>
          </a:p>
        </p:txBody>
      </p:sp>
      <p:sp>
        <p:nvSpPr>
          <p:cNvPr id="4" name="Rectangle 3">
            <a:extLst>
              <a:ext uri="{FF2B5EF4-FFF2-40B4-BE49-F238E27FC236}">
                <a16:creationId xmlns:a16="http://schemas.microsoft.com/office/drawing/2014/main" id="{121532FC-AA1B-4500-A01C-94DD807E1EC4}"/>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F9DDF9-8859-4D50-B115-F420841F3A66}"/>
              </a:ext>
            </a:extLst>
          </p:cNvPr>
          <p:cNvPicPr>
            <a:picLocks noChangeAspect="1"/>
          </p:cNvPicPr>
          <p:nvPr/>
        </p:nvPicPr>
        <p:blipFill>
          <a:blip r:embed="rId3"/>
          <a:stretch>
            <a:fillRect/>
          </a:stretch>
        </p:blipFill>
        <p:spPr>
          <a:xfrm>
            <a:off x="9996300" y="6190522"/>
            <a:ext cx="2058755" cy="5729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0" name="Rectangle 9">
            <a:extLst>
              <a:ext uri="{FF2B5EF4-FFF2-40B4-BE49-F238E27FC236}">
                <a16:creationId xmlns:a16="http://schemas.microsoft.com/office/drawing/2014/main" id="{AC99E514-EEF4-413D-B99F-818C63F7D57C}"/>
              </a:ext>
            </a:extLst>
          </p:cNvPr>
          <p:cNvSpPr/>
          <p:nvPr/>
        </p:nvSpPr>
        <p:spPr>
          <a:xfrm>
            <a:off x="0" y="594360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7687D2-48A2-43E6-B94C-6D71435E975F}"/>
              </a:ext>
            </a:extLst>
          </p:cNvPr>
          <p:cNvSpPr/>
          <p:nvPr/>
        </p:nvSpPr>
        <p:spPr>
          <a:xfrm>
            <a:off x="0" y="-5270"/>
            <a:ext cx="12192000" cy="1610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Google Shape;1459;p154"/>
          <p:cNvSpPr/>
          <p:nvPr/>
        </p:nvSpPr>
        <p:spPr>
          <a:xfrm>
            <a:off x="1631107" y="4151496"/>
            <a:ext cx="363755" cy="332976"/>
          </a:xfrm>
          <a:custGeom>
            <a:avLst/>
            <a:gdLst/>
            <a:ahLst/>
            <a:cxnLst/>
            <a:rect l="l" t="t" r="r" b="b"/>
            <a:pathLst>
              <a:path w="98" h="89" extrusionOk="0">
                <a:moveTo>
                  <a:pt x="83" y="7"/>
                </a:moveTo>
                <a:cubicBezTo>
                  <a:pt x="77" y="10"/>
                  <a:pt x="46" y="45"/>
                  <a:pt x="29" y="62"/>
                </a:cubicBezTo>
                <a:cubicBezTo>
                  <a:pt x="16" y="49"/>
                  <a:pt x="16" y="49"/>
                  <a:pt x="16" y="49"/>
                </a:cubicBezTo>
                <a:cubicBezTo>
                  <a:pt x="14" y="47"/>
                  <a:pt x="11" y="41"/>
                  <a:pt x="8" y="45"/>
                </a:cubicBezTo>
                <a:cubicBezTo>
                  <a:pt x="3" y="52"/>
                  <a:pt x="3" y="52"/>
                  <a:pt x="3" y="52"/>
                </a:cubicBezTo>
                <a:cubicBezTo>
                  <a:pt x="0" y="56"/>
                  <a:pt x="3" y="62"/>
                  <a:pt x="6" y="64"/>
                </a:cubicBezTo>
                <a:cubicBezTo>
                  <a:pt x="27" y="88"/>
                  <a:pt x="27" y="88"/>
                  <a:pt x="27" y="88"/>
                </a:cubicBezTo>
                <a:cubicBezTo>
                  <a:pt x="29" y="89"/>
                  <a:pt x="34" y="88"/>
                  <a:pt x="37" y="84"/>
                </a:cubicBezTo>
                <a:cubicBezTo>
                  <a:pt x="39" y="81"/>
                  <a:pt x="39" y="81"/>
                  <a:pt x="39" y="81"/>
                </a:cubicBezTo>
                <a:cubicBezTo>
                  <a:pt x="39" y="81"/>
                  <a:pt x="39" y="81"/>
                  <a:pt x="39" y="81"/>
                </a:cubicBezTo>
                <a:cubicBezTo>
                  <a:pt x="88" y="12"/>
                  <a:pt x="88" y="12"/>
                  <a:pt x="88" y="12"/>
                </a:cubicBezTo>
                <a:cubicBezTo>
                  <a:pt x="91" y="8"/>
                  <a:pt x="98" y="0"/>
                  <a:pt x="83"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4" name="Google Shape;1821;p170">
            <a:extLst>
              <a:ext uri="{FF2B5EF4-FFF2-40B4-BE49-F238E27FC236}">
                <a16:creationId xmlns:a16="http://schemas.microsoft.com/office/drawing/2014/main" id="{CAB38B33-9CF6-38D8-6120-5391B692ED48}"/>
              </a:ext>
            </a:extLst>
          </p:cNvPr>
          <p:cNvSpPr/>
          <p:nvPr/>
        </p:nvSpPr>
        <p:spPr>
          <a:xfrm flipH="1">
            <a:off x="8652766" y="1190695"/>
            <a:ext cx="1866461" cy="1866464"/>
          </a:xfrm>
          <a:prstGeom prst="ellipse">
            <a:avLst/>
          </a:prstGeom>
          <a:noFill/>
          <a:ln w="38100" cap="rnd" cmpd="sng">
            <a:solidFill>
              <a:srgbClr val="CF589A"/>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3600">
                <a:solidFill>
                  <a:srgbClr val="595959"/>
                </a:solidFill>
                <a:latin typeface="Montserrat Medium"/>
                <a:sym typeface="Montserrat Medium"/>
              </a:rPr>
              <a:t>14</a:t>
            </a:r>
            <a:endParaRPr/>
          </a:p>
        </p:txBody>
      </p:sp>
      <p:sp>
        <p:nvSpPr>
          <p:cNvPr id="5" name="Google Shape;1824;p170">
            <a:extLst>
              <a:ext uri="{FF2B5EF4-FFF2-40B4-BE49-F238E27FC236}">
                <a16:creationId xmlns:a16="http://schemas.microsoft.com/office/drawing/2014/main" id="{BB5E86CA-0A46-38F6-6852-EC0E85EDC69B}"/>
              </a:ext>
            </a:extLst>
          </p:cNvPr>
          <p:cNvSpPr/>
          <p:nvPr/>
        </p:nvSpPr>
        <p:spPr>
          <a:xfrm flipH="1">
            <a:off x="8652765" y="4056629"/>
            <a:ext cx="1866461" cy="1866464"/>
          </a:xfrm>
          <a:prstGeom prst="ellipse">
            <a:avLst/>
          </a:prstGeom>
          <a:noFill/>
          <a:ln w="38100" cap="rnd" cmpd="sng">
            <a:solidFill>
              <a:srgbClr val="7BB801"/>
            </a:solidFill>
            <a:prstDash val="solid"/>
            <a:miter lim="800000"/>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3600">
                <a:solidFill>
                  <a:srgbClr val="595959"/>
                </a:solidFill>
                <a:latin typeface="Montserrat Medium"/>
                <a:sym typeface="Montserrat Medium"/>
              </a:rPr>
              <a:t>72</a:t>
            </a:r>
            <a:endParaRPr/>
          </a:p>
        </p:txBody>
      </p:sp>
      <p:sp>
        <p:nvSpPr>
          <p:cNvPr id="6" name="Google Shape;1830;p170">
            <a:extLst>
              <a:ext uri="{FF2B5EF4-FFF2-40B4-BE49-F238E27FC236}">
                <a16:creationId xmlns:a16="http://schemas.microsoft.com/office/drawing/2014/main" id="{F07F395C-90C5-286F-EB59-A5131D9CD46D}"/>
              </a:ext>
            </a:extLst>
          </p:cNvPr>
          <p:cNvSpPr txBox="1"/>
          <p:nvPr/>
        </p:nvSpPr>
        <p:spPr>
          <a:xfrm>
            <a:off x="7557622" y="480659"/>
            <a:ext cx="4056743" cy="677068"/>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en-US" sz="2000" b="1" dirty="0">
                <a:solidFill>
                  <a:srgbClr val="464646"/>
                </a:solidFill>
                <a:latin typeface="Calibri" panose="020F0502020204030204" pitchFamily="34" charset="0"/>
                <a:cs typeface="Calibri" panose="020F0502020204030204" pitchFamily="34" charset="0"/>
                <a:sym typeface="Montserrat"/>
              </a:rPr>
              <a:t>Career Clusters</a:t>
            </a:r>
          </a:p>
          <a:p>
            <a:pPr marL="0" marR="0" lvl="0" indent="0" algn="ctr" rtl="0">
              <a:spcBef>
                <a:spcPts val="0"/>
              </a:spcBef>
              <a:spcAft>
                <a:spcPts val="0"/>
              </a:spcAft>
              <a:buNone/>
            </a:pPr>
            <a:r>
              <a:rPr lang="en-US" sz="1800" b="1" dirty="0">
                <a:solidFill>
                  <a:srgbClr val="464646"/>
                </a:solidFill>
                <a:latin typeface="Calibri" panose="020F0502020204030204" pitchFamily="34" charset="0"/>
                <a:cs typeface="Calibri" panose="020F0502020204030204" pitchFamily="34" charset="0"/>
                <a:sym typeface="Montserrat"/>
              </a:rPr>
              <a:t>(including Cross-Cutting Clusters)</a:t>
            </a:r>
            <a:endParaRPr sz="1800" dirty="0">
              <a:solidFill>
                <a:srgbClr val="464646"/>
              </a:solidFill>
              <a:latin typeface="Calibri" panose="020F0502020204030204" pitchFamily="34" charset="0"/>
              <a:cs typeface="Calibri" panose="020F0502020204030204" pitchFamily="34" charset="0"/>
            </a:endParaRPr>
          </a:p>
        </p:txBody>
      </p:sp>
      <p:sp>
        <p:nvSpPr>
          <p:cNvPr id="7" name="Google Shape;1830;p170">
            <a:extLst>
              <a:ext uri="{FF2B5EF4-FFF2-40B4-BE49-F238E27FC236}">
                <a16:creationId xmlns:a16="http://schemas.microsoft.com/office/drawing/2014/main" id="{0D011279-38AD-C91C-306C-8B9CAA548654}"/>
              </a:ext>
            </a:extLst>
          </p:cNvPr>
          <p:cNvSpPr txBox="1"/>
          <p:nvPr/>
        </p:nvSpPr>
        <p:spPr>
          <a:xfrm>
            <a:off x="8259458" y="3441469"/>
            <a:ext cx="2653073" cy="609357"/>
          </a:xfrm>
          <a:prstGeom prst="rect">
            <a:avLst/>
          </a:prstGeom>
          <a:noFill/>
          <a:ln>
            <a:noFill/>
          </a:ln>
        </p:spPr>
        <p:txBody>
          <a:bodyPr spcFirstLastPara="1" wrap="square" lIns="91425" tIns="45700" rIns="91425" bIns="45700" anchor="t" anchorCtr="1">
            <a:spAutoFit/>
          </a:bodyPr>
          <a:lstStyle/>
          <a:p>
            <a:pPr marL="0" marR="0" lvl="0" indent="0" algn="ctr" rtl="0">
              <a:lnSpc>
                <a:spcPct val="167562"/>
              </a:lnSpc>
              <a:spcBef>
                <a:spcPts val="0"/>
              </a:spcBef>
              <a:spcAft>
                <a:spcPts val="0"/>
              </a:spcAft>
              <a:buNone/>
            </a:pPr>
            <a:r>
              <a:rPr lang="en-US" sz="2000" b="1" i="0" dirty="0">
                <a:solidFill>
                  <a:srgbClr val="464646"/>
                </a:solidFill>
                <a:latin typeface="Calibri" panose="020F0502020204030204" pitchFamily="34" charset="0"/>
                <a:ea typeface="Montserrat"/>
                <a:cs typeface="Calibri" panose="020F0502020204030204" pitchFamily="34" charset="0"/>
                <a:sym typeface="Montserrat"/>
              </a:rPr>
              <a:t>Su</a:t>
            </a:r>
            <a:r>
              <a:rPr lang="en-US" sz="2000" b="1" dirty="0">
                <a:solidFill>
                  <a:srgbClr val="464646"/>
                </a:solidFill>
                <a:latin typeface="Calibri" panose="020F0502020204030204" pitchFamily="34" charset="0"/>
                <a:ea typeface="Montserrat"/>
                <a:cs typeface="Calibri" panose="020F0502020204030204" pitchFamily="34" charset="0"/>
                <a:sym typeface="Montserrat"/>
              </a:rPr>
              <a:t>b-Clusters (NEW)</a:t>
            </a:r>
            <a:endParaRPr sz="2000" dirty="0">
              <a:solidFill>
                <a:srgbClr val="464646"/>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CF7101F8-EFE9-4044-A7E9-1646B08F459F}"/>
              </a:ext>
            </a:extLst>
          </p:cNvPr>
          <p:cNvPicPr>
            <a:picLocks noChangeAspect="1"/>
          </p:cNvPicPr>
          <p:nvPr/>
        </p:nvPicPr>
        <p:blipFill rotWithShape="1">
          <a:blip r:embed="rId3"/>
          <a:srcRect t="4656" b="11322"/>
          <a:stretch/>
        </p:blipFill>
        <p:spPr>
          <a:xfrm>
            <a:off x="0" y="49025"/>
            <a:ext cx="5993536" cy="6714452"/>
          </a:xfrm>
          <a:prstGeom prst="rect">
            <a:avLst/>
          </a:prstGeom>
        </p:spPr>
      </p:pic>
      <p:pic>
        <p:nvPicPr>
          <p:cNvPr id="12" name="Picture 11">
            <a:extLst>
              <a:ext uri="{FF2B5EF4-FFF2-40B4-BE49-F238E27FC236}">
                <a16:creationId xmlns:a16="http://schemas.microsoft.com/office/drawing/2014/main" id="{E84A5E30-99F4-4551-A6F3-E92612EFDED2}"/>
              </a:ext>
            </a:extLst>
          </p:cNvPr>
          <p:cNvPicPr>
            <a:picLocks noChangeAspect="1"/>
          </p:cNvPicPr>
          <p:nvPr/>
        </p:nvPicPr>
        <p:blipFill>
          <a:blip r:embed="rId4"/>
          <a:stretch>
            <a:fillRect/>
          </a:stretch>
        </p:blipFill>
        <p:spPr>
          <a:xfrm>
            <a:off x="9996300" y="6190522"/>
            <a:ext cx="2058755" cy="572955"/>
          </a:xfrm>
          <a:prstGeom prst="rect">
            <a:avLst/>
          </a:prstGeom>
        </p:spPr>
      </p:pic>
      <p:sp>
        <p:nvSpPr>
          <p:cNvPr id="2" name="Oval 1">
            <a:extLst>
              <a:ext uri="{FF2B5EF4-FFF2-40B4-BE49-F238E27FC236}">
                <a16:creationId xmlns:a16="http://schemas.microsoft.com/office/drawing/2014/main" id="{1CCE005F-C060-4F5A-8973-4BAECC14AC07}"/>
              </a:ext>
            </a:extLst>
          </p:cNvPr>
          <p:cNvSpPr/>
          <p:nvPr/>
        </p:nvSpPr>
        <p:spPr>
          <a:xfrm>
            <a:off x="2640920" y="3699140"/>
            <a:ext cx="713423" cy="70481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500" b="1"/>
          </a:p>
        </p:txBody>
      </p:sp>
      <p:sp>
        <p:nvSpPr>
          <p:cNvPr id="3" name="TextBox 2">
            <a:extLst>
              <a:ext uri="{FF2B5EF4-FFF2-40B4-BE49-F238E27FC236}">
                <a16:creationId xmlns:a16="http://schemas.microsoft.com/office/drawing/2014/main" id="{EF80E69D-88FF-43A6-BE23-459C574AA32C}"/>
              </a:ext>
            </a:extLst>
          </p:cNvPr>
          <p:cNvSpPr txBox="1"/>
          <p:nvPr/>
        </p:nvSpPr>
        <p:spPr>
          <a:xfrm>
            <a:off x="2642289" y="3804958"/>
            <a:ext cx="712054" cy="503343"/>
          </a:xfrm>
          <a:prstGeom prst="rect">
            <a:avLst/>
          </a:prstGeom>
          <a:noFill/>
        </p:spPr>
        <p:txBody>
          <a:bodyPr wrap="none" rtlCol="0">
            <a:spAutoFit/>
          </a:bodyPr>
          <a:lstStyle/>
          <a:p>
            <a:pPr algn="ctr">
              <a:lnSpc>
                <a:spcPct val="114000"/>
              </a:lnSpc>
            </a:pPr>
            <a:r>
              <a:rPr lang="en-US" sz="800" b="1">
                <a:solidFill>
                  <a:schemeClr val="bg1"/>
                </a:solidFill>
                <a:latin typeface="Montserrat Medium" panose="020B0604020202020204" charset="0"/>
              </a:rPr>
              <a:t>Career</a:t>
            </a:r>
          </a:p>
          <a:p>
            <a:pPr algn="ctr">
              <a:lnSpc>
                <a:spcPct val="114000"/>
              </a:lnSpc>
            </a:pPr>
            <a:r>
              <a:rPr lang="en-US" sz="800" b="1">
                <a:solidFill>
                  <a:schemeClr val="bg1"/>
                </a:solidFill>
                <a:latin typeface="Montserrat Medium" panose="020B0604020202020204" charset="0"/>
              </a:rPr>
              <a:t>Ready </a:t>
            </a:r>
          </a:p>
          <a:p>
            <a:pPr algn="ctr">
              <a:lnSpc>
                <a:spcPct val="114000"/>
              </a:lnSpc>
            </a:pPr>
            <a:r>
              <a:rPr lang="en-US" sz="800" b="1">
                <a:solidFill>
                  <a:schemeClr val="bg1"/>
                </a:solidFill>
                <a:latin typeface="Montserrat Medium" panose="020B0604020202020204" charset="0"/>
              </a:rPr>
              <a:t>Practices</a:t>
            </a:r>
            <a:r>
              <a:rPr lang="en-US" sz="800" b="1">
                <a:solidFill>
                  <a:schemeClr val="bg1"/>
                </a:solidFill>
              </a:rPr>
              <a:t> </a:t>
            </a:r>
          </a:p>
        </p:txBody>
      </p:sp>
    </p:spTree>
    <p:extLst>
      <p:ext uri="{BB962C8B-B14F-4D97-AF65-F5344CB8AC3E}">
        <p14:creationId xmlns:p14="http://schemas.microsoft.com/office/powerpoint/2010/main" val="37753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12281</TotalTime>
  <Words>1685</Words>
  <Application>Microsoft Office PowerPoint</Application>
  <PresentationFormat>Widescreen</PresentationFormat>
  <Paragraphs>186</Paragraphs>
  <Slides>27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Wingdings</vt:lpstr>
      <vt:lpstr>Calibri</vt:lpstr>
      <vt:lpstr>Book Antiqua</vt:lpstr>
      <vt:lpstr>Arial</vt:lpstr>
      <vt:lpstr>Montserrat</vt:lpstr>
      <vt:lpstr>Montserrat Medium</vt:lpstr>
      <vt:lpstr>Sales Direction 16X9</vt:lpstr>
      <vt:lpstr>The Modernized National Career Clusters ® Framework</vt:lpstr>
      <vt:lpstr>Purpose Statement </vt:lpstr>
      <vt:lpstr>The Original National Career Clusters® Framework</vt:lpstr>
      <vt:lpstr>Why Modernize the Career Clusters® Framework?</vt:lpstr>
      <vt:lpstr>PowerPoint Presentation</vt:lpstr>
      <vt:lpstr>The Modernized National Career Clusters® Framework </vt:lpstr>
      <vt:lpstr>Summary of Major Changes</vt:lpstr>
      <vt:lpstr>Summary of Major Changes (continued)</vt:lpstr>
      <vt:lpstr>PowerPoint Presentation</vt:lpstr>
      <vt:lpstr>   Layer: Cluster Groupings </vt:lpstr>
      <vt:lpstr>Cluster Groupings </vt:lpstr>
      <vt:lpstr>   Layer: Career Clusters</vt:lpstr>
      <vt:lpstr>Modernized Career Clusters </vt:lpstr>
      <vt:lpstr>   Layer: Sub-Clusters</vt:lpstr>
      <vt:lpstr>Career Clusters Framework: Grid View</vt:lpstr>
      <vt:lpstr>Layer: Cross-Cutting Clusters</vt:lpstr>
      <vt:lpstr>Layer: Career Ready Practices (CRP)</vt:lpstr>
      <vt:lpstr>Users of the Framework</vt:lpstr>
      <vt:lpstr>The Benefits of a Modernized  National Career Clusters® Framework</vt:lpstr>
      <vt:lpstr>The Modernization Methodology</vt:lpstr>
      <vt:lpstr>State Implementation Support </vt:lpstr>
      <vt:lpstr>New Mexico's Alignment to the  Revised Career Cluster Framework</vt:lpstr>
      <vt:lpstr>New Mexico CTE Priorities 2025-2026</vt:lpstr>
      <vt:lpstr>Resources to Support Awareness and Implementation </vt:lpstr>
      <vt:lpstr>Current Resources </vt:lpstr>
      <vt:lpstr>PowerPoint Presentation</vt:lpstr>
      <vt:lpstr>Revised Career Cluster Framework Comments, 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Melissa DeLaurentis</dc:creator>
  <cp:lastModifiedBy>Colleen Boeder</cp:lastModifiedBy>
  <cp:revision>56</cp:revision>
  <dcterms:modified xsi:type="dcterms:W3CDTF">2025-03-11T09:14:10Z</dcterms:modified>
</cp:coreProperties>
</file>