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16"/>
  </p:notesMasterIdLst>
  <p:sldIdLst>
    <p:sldId id="399" r:id="rId2"/>
    <p:sldId id="401" r:id="rId3"/>
    <p:sldId id="402" r:id="rId4"/>
    <p:sldId id="403" r:id="rId5"/>
    <p:sldId id="404" r:id="rId6"/>
    <p:sldId id="405" r:id="rId7"/>
    <p:sldId id="407" r:id="rId8"/>
    <p:sldId id="408" r:id="rId9"/>
    <p:sldId id="409" r:id="rId10"/>
    <p:sldId id="267" r:id="rId11"/>
    <p:sldId id="268" r:id="rId12"/>
    <p:sldId id="269" r:id="rId13"/>
    <p:sldId id="411" r:id="rId14"/>
    <p:sldId id="412" r:id="rId15"/>
  </p:sldIdLst>
  <p:sldSz cx="12192000" cy="6858000"/>
  <p:notesSz cx="6858000" cy="9144000"/>
  <p:embeddedFontLst>
    <p:embeddedFont>
      <p:font typeface="ADLaM Display" panose="02010000000000000000" pitchFamily="2" charset="0"/>
      <p:regular r:id="rId17"/>
    </p:embeddedFont>
    <p:embeddedFont>
      <p:font typeface="Book Antiqua" panose="02040602050305030304" pitchFamily="18"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6E584B-C305-04F3-FCDF-D3A69BE02BC9}" name="Craig Smith" initials="CS" userId="cfac0c3f0d1768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0801E9-75C9-4394-B1A1-DCC165E83CB9}">
  <a:tblStyle styleId="{B60801E9-75C9-4394-B1A1-DCC165E83CB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D1F7CD4-52C0-43E5-8C91-B9B7878EDD5D}" styleName="Table_1">
    <a:wholeTbl>
      <a:tcTxStyle b="off" i="off">
        <a:font>
          <a:latin typeface="Book Antiqua"/>
          <a:ea typeface="Book Antiqua"/>
          <a:cs typeface="Book Antiqua"/>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EEEFEE"/>
          </a:solidFill>
        </a:fill>
      </a:tcStyle>
    </a:wholeTbl>
    <a:band1H>
      <a:tcTxStyle/>
      <a:tcStyle>
        <a:tcBdr/>
        <a:fill>
          <a:solidFill>
            <a:srgbClr val="DCDDDB"/>
          </a:solidFill>
        </a:fill>
      </a:tcStyle>
    </a:band1H>
    <a:band2H>
      <a:tcTxStyle/>
      <a:tcStyle>
        <a:tcBdr/>
      </a:tcStyle>
    </a:band2H>
    <a:band1V>
      <a:tcTxStyle/>
      <a:tcStyle>
        <a:tcBdr/>
        <a:fill>
          <a:solidFill>
            <a:srgbClr val="DCDDDB"/>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4"/>
              </a:solidFill>
              <a:prstDash val="solid"/>
              <a:round/>
              <a:headEnd type="none" w="sm" len="sm"/>
              <a:tailEnd type="none" w="sm" len="sm"/>
            </a:ln>
          </a:top>
        </a:tcBdr>
        <a:fill>
          <a:solidFill>
            <a:srgbClr val="EEEFEE"/>
          </a:solidFill>
        </a:fill>
      </a:tcStyle>
    </a:lastRow>
    <a:seCell>
      <a:tcTxStyle/>
      <a:tcStyle>
        <a:tcBdr/>
      </a:tcStyle>
    </a:seCell>
    <a:swCell>
      <a:tcTxStyle/>
      <a:tcStyle>
        <a:tcBdr/>
      </a:tcStyle>
    </a:swCell>
    <a:firstRow>
      <a:tcTxStyle b="on" i="off"/>
      <a:tcStyle>
        <a:tcBdr/>
        <a:fill>
          <a:solidFill>
            <a:srgbClr val="EEEFEE"/>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96" autoAdjust="0"/>
  </p:normalViewPr>
  <p:slideViewPr>
    <p:cSldViewPr snapToGrid="0">
      <p:cViewPr varScale="1">
        <p:scale>
          <a:sx n="109" d="100"/>
          <a:sy n="109" d="100"/>
        </p:scale>
        <p:origin x="274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L="914400" marR="0" lvl="1"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2pPr>
            <a:lvl3pPr marL="1371600" marR="0" lvl="2"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3pPr>
            <a:lvl4pPr marL="1828800" marR="0" lvl="3"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4pPr>
            <a:lvl5pPr marL="2286000" marR="0" lvl="4"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5pPr>
            <a:lvl6pPr marL="2743200" marR="0" lvl="5"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6pPr>
            <a:lvl7pPr marL="3200400" marR="0" lvl="6"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7pPr>
            <a:lvl8pPr marL="3657600" marR="0" lvl="7"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8pPr>
            <a:lvl9pPr marL="4114800" marR="0" lvl="8"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Book Antiqua"/>
                <a:ea typeface="Book Antiqua"/>
                <a:cs typeface="Book Antiqua"/>
                <a:sym typeface="Book Antiqua"/>
              </a:rPr>
              <a:t>‹#›</a:t>
            </a:fld>
            <a:endParaRPr sz="1200" b="0" i="0" u="none" strike="noStrike" cap="none">
              <a:solidFill>
                <a:schemeClr val="dk1"/>
              </a:solidFill>
              <a:latin typeface="Book Antiqua"/>
              <a:ea typeface="Book Antiqua"/>
              <a:cs typeface="Book Antiqua"/>
              <a:sym typeface="Book Antiqu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2"/>
              </a:buClr>
              <a:buSzPts val="1100"/>
              <a:buFont typeface="Arial"/>
              <a:buNone/>
            </a:pPr>
            <a:endParaRPr/>
          </a:p>
        </p:txBody>
      </p:sp>
      <p:sp>
        <p:nvSpPr>
          <p:cNvPr id="106" name="Google Shape;10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288a7151ac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288a7151ac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3288a7151ac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af49f68f4e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af49f68f4e_1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2af49f68f4e_1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27bb80641e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327bb80641e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27bb80641e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27bb80641e_0_1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327bb80641e_0_1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288a7151ac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288a7151ac_0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3288a7151ac_0_1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288a7151a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288a7151ac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3288a7151ac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288a7151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288a7151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3288a7151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288a7151ac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288a7151ac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3288a7151ac_0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1295400" y="2314843"/>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1"/>
          <p:cNvSpPr txBox="1">
            <a:spLocks noGrp="1"/>
          </p:cNvSpPr>
          <p:nvPr>
            <p:ph type="dt" idx="10"/>
          </p:nvPr>
        </p:nvSpPr>
        <p:spPr>
          <a:xfrm>
            <a:off x="10972013" y="6625256"/>
            <a:ext cx="91190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sldNum" idx="12"/>
          </p:nvPr>
        </p:nvSpPr>
        <p:spPr>
          <a:xfrm>
            <a:off x="11295471" y="6279415"/>
            <a:ext cx="57328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9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98"/>
        <p:cNvGrpSpPr/>
        <p:nvPr/>
      </p:nvGrpSpPr>
      <p:grpSpPr>
        <a:xfrm>
          <a:off x="0" y="0"/>
          <a:ext cx="0" cy="0"/>
          <a:chOff x="0" y="0"/>
          <a:chExt cx="0" cy="0"/>
        </a:xfrm>
      </p:grpSpPr>
      <p:sp>
        <p:nvSpPr>
          <p:cNvPr id="99" name="Google Shape;99;p14"/>
          <p:cNvSpPr/>
          <p:nvPr/>
        </p:nvSpPr>
        <p:spPr>
          <a:xfrm>
            <a:off x="1295400"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100" name="Google Shape;100;p14"/>
          <p:cNvSpPr/>
          <p:nvPr/>
        </p:nvSpPr>
        <p:spPr>
          <a:xfrm>
            <a:off x="6324599"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101" name="Google Shape;101;p14"/>
          <p:cNvSpPr/>
          <p:nvPr/>
        </p:nvSpPr>
        <p:spPr>
          <a:xfrm>
            <a:off x="1295400"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102" name="Google Shape;102;p14"/>
          <p:cNvSpPr/>
          <p:nvPr/>
        </p:nvSpPr>
        <p:spPr>
          <a:xfrm>
            <a:off x="6324599"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103" name="Google Shape;103;p14"/>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4" descr="An empty placeholder to add an image. Click on the placeholder and select the image that you wish to add"/>
          <p:cNvSpPr>
            <a:spLocks noGrp="1"/>
          </p:cNvSpPr>
          <p:nvPr>
            <p:ph type="pic" idx="2"/>
          </p:nvPr>
        </p:nvSpPr>
        <p:spPr>
          <a:xfrm>
            <a:off x="1298448" y="1828801"/>
            <a:ext cx="4572000" cy="3428999"/>
          </a:xfrm>
          <a:prstGeom prst="rect">
            <a:avLst/>
          </a:prstGeom>
          <a:noFill/>
          <a:ln>
            <a:noFill/>
          </a:ln>
        </p:spPr>
      </p:sp>
      <p:sp>
        <p:nvSpPr>
          <p:cNvPr id="105" name="Google Shape;105;p14"/>
          <p:cNvSpPr txBox="1">
            <a:spLocks noGrp="1"/>
          </p:cNvSpPr>
          <p:nvPr>
            <p:ph type="body" idx="1"/>
          </p:nvPr>
        </p:nvSpPr>
        <p:spPr>
          <a:xfrm>
            <a:off x="1371273" y="5333098"/>
            <a:ext cx="4420252" cy="8391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106" name="Google Shape;106;p14" descr="An empty placeholder to add an image. Click on the placeholder and select the image that you wish to add"/>
          <p:cNvSpPr>
            <a:spLocks noGrp="1"/>
          </p:cNvSpPr>
          <p:nvPr>
            <p:ph type="pic" idx="3"/>
          </p:nvPr>
        </p:nvSpPr>
        <p:spPr>
          <a:xfrm>
            <a:off x="6324600" y="1828801"/>
            <a:ext cx="4572000" cy="3428999"/>
          </a:xfrm>
          <a:prstGeom prst="rect">
            <a:avLst/>
          </a:prstGeom>
          <a:noFill/>
          <a:ln>
            <a:noFill/>
          </a:ln>
        </p:spPr>
      </p:sp>
      <p:sp>
        <p:nvSpPr>
          <p:cNvPr id="107" name="Google Shape;107;p14"/>
          <p:cNvSpPr txBox="1">
            <a:spLocks noGrp="1"/>
          </p:cNvSpPr>
          <p:nvPr>
            <p:ph type="body" idx="4"/>
          </p:nvPr>
        </p:nvSpPr>
        <p:spPr>
          <a:xfrm>
            <a:off x="6412954" y="5333098"/>
            <a:ext cx="4420252" cy="8391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108" name="Google Shape;108;p14"/>
          <p:cNvSpPr txBox="1">
            <a:spLocks noGrp="1"/>
          </p:cNvSpPr>
          <p:nvPr>
            <p:ph type="dt" idx="10"/>
          </p:nvPr>
        </p:nvSpPr>
        <p:spPr>
          <a:xfrm>
            <a:off x="11054850" y="6400399"/>
            <a:ext cx="86918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sldNum" idx="12"/>
          </p:nvPr>
        </p:nvSpPr>
        <p:spPr>
          <a:xfrm>
            <a:off x="11350750" y="6123004"/>
            <a:ext cx="57328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5"/>
          <p:cNvSpPr txBox="1">
            <a:spLocks noGrp="1"/>
          </p:cNvSpPr>
          <p:nvPr>
            <p:ph type="body" idx="1"/>
          </p:nvPr>
        </p:nvSpPr>
        <p:spPr>
          <a:xfrm rot="5400000">
            <a:off x="3924300" y="-800100"/>
            <a:ext cx="4343400"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113" name="Google Shape;113;p15"/>
          <p:cNvSpPr txBox="1">
            <a:spLocks noGrp="1"/>
          </p:cNvSpPr>
          <p:nvPr>
            <p:ph type="dt" idx="10"/>
          </p:nvPr>
        </p:nvSpPr>
        <p:spPr>
          <a:xfrm>
            <a:off x="11143951" y="6400399"/>
            <a:ext cx="86918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sldNum" idx="12"/>
          </p:nvPr>
        </p:nvSpPr>
        <p:spPr>
          <a:xfrm>
            <a:off x="11439851" y="6103754"/>
            <a:ext cx="573280"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with Picture">
  <p:cSld name="1_Title Slide with Picture">
    <p:spTree>
      <p:nvGrpSpPr>
        <p:cNvPr id="1" name="Shape 18"/>
        <p:cNvGrpSpPr/>
        <p:nvPr/>
      </p:nvGrpSpPr>
      <p:grpSpPr>
        <a:xfrm>
          <a:off x="0" y="0"/>
          <a:ext cx="0" cy="0"/>
          <a:chOff x="0" y="0"/>
          <a:chExt cx="0" cy="0"/>
        </a:xfrm>
      </p:grpSpPr>
      <p:sp>
        <p:nvSpPr>
          <p:cNvPr id="19" name="Google Shape;19;p14"/>
          <p:cNvSpPr/>
          <p:nvPr/>
        </p:nvSpPr>
        <p:spPr>
          <a:xfrm>
            <a:off x="6540504" y="0"/>
            <a:ext cx="5651496" cy="6858000"/>
          </a:xfrm>
          <a:custGeom>
            <a:avLst/>
            <a:gdLst/>
            <a:ahLst/>
            <a:cxnLst/>
            <a:rect l="l" t="t" r="r" b="b"/>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0" name="Google Shape;20;p14"/>
          <p:cNvSpPr/>
          <p:nvPr/>
        </p:nvSpPr>
        <p:spPr>
          <a:xfrm>
            <a:off x="6256868"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1" name="Google Shape;21;p14"/>
          <p:cNvSpPr/>
          <p:nvPr/>
        </p:nvSpPr>
        <p:spPr>
          <a:xfrm>
            <a:off x="5979587"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2" name="Google Shape;22;p14"/>
          <p:cNvSpPr txBox="1">
            <a:spLocks noGrp="1"/>
          </p:cNvSpPr>
          <p:nvPr>
            <p:ph type="ctrTitle"/>
          </p:nvPr>
        </p:nvSpPr>
        <p:spPr>
          <a:xfrm>
            <a:off x="1295401" y="1873584"/>
            <a:ext cx="5120640" cy="25603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D4B"/>
              </a:buClr>
              <a:buSzPts val="4000"/>
              <a:buFont typeface="Calibri"/>
              <a:buNone/>
              <a:defRPr sz="40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descr="An empty placeholder to add an image. Click on the placeholder and select the image that you wish to add"/>
          <p:cNvSpPr>
            <a:spLocks noGrp="1"/>
          </p:cNvSpPr>
          <p:nvPr>
            <p:ph type="pic" idx="2"/>
          </p:nvPr>
        </p:nvSpPr>
        <p:spPr>
          <a:xfrm>
            <a:off x="6743703" y="0"/>
            <a:ext cx="5448297" cy="6858000"/>
          </a:xfrm>
          <a:prstGeom prst="rect">
            <a:avLst/>
          </a:prstGeom>
          <a:noFill/>
          <a:ln>
            <a:noFill/>
          </a:ln>
        </p:spPr>
      </p:sp>
      <p:sp>
        <p:nvSpPr>
          <p:cNvPr id="24" name="Google Shape;24;p14"/>
          <p:cNvSpPr txBox="1">
            <a:spLocks noGrp="1"/>
          </p:cNvSpPr>
          <p:nvPr>
            <p:ph type="subTitle" idx="1"/>
          </p:nvPr>
        </p:nvSpPr>
        <p:spPr>
          <a:xfrm>
            <a:off x="1295401" y="4572000"/>
            <a:ext cx="512064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800"/>
              </a:spcBef>
              <a:spcAft>
                <a:spcPts val="0"/>
              </a:spcAft>
              <a:buClr>
                <a:srgbClr val="3A3D4B"/>
              </a:buClr>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Clr>
                <a:srgbClr val="3A3D4B"/>
              </a:buClr>
              <a:buSzPts val="1600"/>
              <a:buNone/>
              <a:defRPr sz="1600"/>
            </a:lvl4pPr>
            <a:lvl5pPr lvl="4" algn="ctr">
              <a:lnSpc>
                <a:spcPct val="90000"/>
              </a:lnSpc>
              <a:spcBef>
                <a:spcPts val="800"/>
              </a:spcBef>
              <a:spcAft>
                <a:spcPts val="0"/>
              </a:spcAft>
              <a:buClr>
                <a:srgbClr val="3A3D4B"/>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800"/>
              </a:spcBef>
              <a:spcAft>
                <a:spcPts val="0"/>
              </a:spcAft>
              <a:buClr>
                <a:schemeClr val="dk1"/>
              </a:buClr>
              <a:buSzPts val="1600"/>
              <a:buNone/>
              <a:defRPr sz="1600"/>
            </a:lvl7pPr>
            <a:lvl8pPr lvl="7" algn="ctr">
              <a:lnSpc>
                <a:spcPct val="90000"/>
              </a:lnSpc>
              <a:spcBef>
                <a:spcPts val="800"/>
              </a:spcBef>
              <a:spcAft>
                <a:spcPts val="0"/>
              </a:spcAft>
              <a:buClr>
                <a:schemeClr val="dk1"/>
              </a:buClr>
              <a:buSzPts val="1600"/>
              <a:buNone/>
              <a:defRPr sz="1600"/>
            </a:lvl8pPr>
            <a:lvl9pPr lvl="8" algn="ctr">
              <a:lnSpc>
                <a:spcPct val="90000"/>
              </a:lnSpc>
              <a:spcBef>
                <a:spcPts val="800"/>
              </a:spcBef>
              <a:spcAft>
                <a:spcPts val="0"/>
              </a:spcAft>
              <a:buClr>
                <a:schemeClr val="dk1"/>
              </a:buClr>
              <a:buSzPts val="1600"/>
              <a:buNone/>
              <a:defRPr sz="1600"/>
            </a:lvl9pPr>
          </a:lstStyle>
          <a:p>
            <a:endParaRPr/>
          </a:p>
        </p:txBody>
      </p:sp>
      <p:sp>
        <p:nvSpPr>
          <p:cNvPr id="25" name="Google Shape;25;p14"/>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8570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15"/>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29" name="Google Shape;29;p15"/>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6404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6.jpg"/><Relationship Id="rId18" Type="http://schemas.openxmlformats.org/officeDocument/2006/relationships/image" Target="../media/image11.jp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jpg"/><Relationship Id="rId17" Type="http://schemas.openxmlformats.org/officeDocument/2006/relationships/image" Target="../media/image10.png"/><Relationship Id="rId2" Type="http://schemas.openxmlformats.org/officeDocument/2006/relationships/slideLayout" Target="../slideLayouts/slideLayout2.xml"/><Relationship Id="rId16" Type="http://schemas.openxmlformats.org/officeDocument/2006/relationships/image" Target="../media/image9.jpg"/><Relationship Id="rId20"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g"/><Relationship Id="rId5" Type="http://schemas.openxmlformats.org/officeDocument/2006/relationships/slideLayout" Target="../slideLayouts/slideLayout5.xml"/><Relationship Id="rId15" Type="http://schemas.openxmlformats.org/officeDocument/2006/relationships/image" Target="../media/image8.jpg"/><Relationship Id="rId10" Type="http://schemas.openxmlformats.org/officeDocument/2006/relationships/image" Target="../media/image3.jpg"/><Relationship Id="rId19" Type="http://schemas.openxmlformats.org/officeDocument/2006/relationships/image" Target="../media/image12.jpg"/><Relationship Id="rId4" Type="http://schemas.openxmlformats.org/officeDocument/2006/relationships/slideLayout" Target="../slideLayouts/slideLayout4.xml"/><Relationship Id="rId9" Type="http://schemas.openxmlformats.org/officeDocument/2006/relationships/image" Target="../media/image2.jpg"/><Relationship Id="rId1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1371600"/>
          </a:xfrm>
          <a:prstGeom prst="rect">
            <a:avLst/>
          </a:prstGeom>
          <a:solidFill>
            <a:srgbClr val="3A3D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11" name="Google Shape;11;p1"/>
          <p:cNvSpPr/>
          <p:nvPr/>
        </p:nvSpPr>
        <p:spPr>
          <a:xfrm>
            <a:off x="0" y="1371600"/>
            <a:ext cx="12192000" cy="82183"/>
          </a:xfrm>
          <a:prstGeom prst="rect">
            <a:avLst/>
          </a:prstGeom>
          <a:solidFill>
            <a:srgbClr val="FF91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12" name="Google Shape;12;p1"/>
          <p:cNvSpPr/>
          <p:nvPr/>
        </p:nvSpPr>
        <p:spPr>
          <a:xfrm>
            <a:off x="0" y="1443006"/>
            <a:ext cx="12192000" cy="82183"/>
          </a:xfrm>
          <a:prstGeom prst="rect">
            <a:avLst/>
          </a:prstGeom>
          <a:solidFill>
            <a:srgbClr val="048A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13" name="Google Shape;13;p1"/>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800"/>
              </a:spcBef>
              <a:spcAft>
                <a:spcPts val="0"/>
              </a:spcAft>
              <a:buClr>
                <a:srgbClr val="3A3D4B"/>
              </a:buClr>
              <a:buSzPts val="2400"/>
              <a:buFont typeface="Arial"/>
              <a:buChar char="•"/>
              <a:defRPr sz="2400" b="0" i="0" u="none" strike="noStrike" cap="none">
                <a:solidFill>
                  <a:srgbClr val="3A3D4B"/>
                </a:solidFill>
                <a:latin typeface="Calibri"/>
                <a:ea typeface="Calibri"/>
                <a:cs typeface="Calibri"/>
                <a:sym typeface="Calibri"/>
              </a:defRPr>
            </a:lvl1pPr>
            <a:lvl2pPr marL="914400" marR="0" lvl="1" indent="-355600" algn="l" rtl="0">
              <a:lnSpc>
                <a:spcPct val="90000"/>
              </a:lnSpc>
              <a:spcBef>
                <a:spcPts val="1000"/>
              </a:spcBef>
              <a:spcAft>
                <a:spcPts val="0"/>
              </a:spcAft>
              <a:buClr>
                <a:srgbClr val="FF914D"/>
              </a:buClr>
              <a:buSzPts val="2000"/>
              <a:buFont typeface="Arial"/>
              <a:buChar char="•"/>
              <a:defRPr sz="2000" b="0" i="0" u="none" strike="noStrike" cap="none">
                <a:solidFill>
                  <a:srgbClr val="3A3D4B"/>
                </a:solidFill>
                <a:latin typeface="Calibri"/>
                <a:ea typeface="Calibri"/>
                <a:cs typeface="Calibri"/>
                <a:sym typeface="Calibri"/>
              </a:defRPr>
            </a:lvl2pPr>
            <a:lvl3pPr marL="1371600" marR="0" lvl="2" indent="-342900" algn="l" rtl="0">
              <a:lnSpc>
                <a:spcPct val="90000"/>
              </a:lnSpc>
              <a:spcBef>
                <a:spcPts val="800"/>
              </a:spcBef>
              <a:spcAft>
                <a:spcPts val="0"/>
              </a:spcAft>
              <a:buClr>
                <a:srgbClr val="048A81"/>
              </a:buClr>
              <a:buSzPts val="1800"/>
              <a:buFont typeface="Noto Sans Symbols"/>
              <a:buChar char="✔"/>
              <a:defRPr sz="1800" b="0" i="0" u="none" strike="noStrike" cap="none">
                <a:solidFill>
                  <a:srgbClr val="3A3D4B"/>
                </a:solidFill>
                <a:latin typeface="Calibri"/>
                <a:ea typeface="Calibri"/>
                <a:cs typeface="Calibri"/>
                <a:sym typeface="Calibri"/>
              </a:defRPr>
            </a:lvl3pPr>
            <a:lvl4pPr marL="1828800" marR="0" lvl="3" indent="-330200" algn="l" rtl="0">
              <a:lnSpc>
                <a:spcPct val="90000"/>
              </a:lnSpc>
              <a:spcBef>
                <a:spcPts val="800"/>
              </a:spcBef>
              <a:spcAft>
                <a:spcPts val="0"/>
              </a:spcAft>
              <a:buClr>
                <a:srgbClr val="3A3D4B"/>
              </a:buClr>
              <a:buSzPts val="1600"/>
              <a:buFont typeface="Arial"/>
              <a:buChar char="•"/>
              <a:defRPr sz="1600" b="0" i="0" u="none" strike="noStrike" cap="none">
                <a:solidFill>
                  <a:srgbClr val="3A3D4B"/>
                </a:solidFill>
                <a:latin typeface="Calibri"/>
                <a:ea typeface="Calibri"/>
                <a:cs typeface="Calibri"/>
                <a:sym typeface="Calibri"/>
              </a:defRPr>
            </a:lvl4pPr>
            <a:lvl5pPr marL="2286000" marR="0" lvl="4" indent="-330200" algn="l" rtl="0">
              <a:lnSpc>
                <a:spcPct val="90000"/>
              </a:lnSpc>
              <a:spcBef>
                <a:spcPts val="800"/>
              </a:spcBef>
              <a:spcAft>
                <a:spcPts val="0"/>
              </a:spcAft>
              <a:buClr>
                <a:srgbClr val="3A3D4B"/>
              </a:buClr>
              <a:buSzPts val="1600"/>
              <a:buFont typeface="Arial"/>
              <a:buChar char="•"/>
              <a:defRPr sz="1600" b="0" i="0" u="none" strike="noStrike" cap="none">
                <a:solidFill>
                  <a:srgbClr val="3A3D4B"/>
                </a:solidFill>
                <a:latin typeface="Calibri"/>
                <a:ea typeface="Calibri"/>
                <a:cs typeface="Calibri"/>
                <a:sym typeface="Calibri"/>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5" name="Google Shape;15;p1"/>
          <p:cNvSpPr txBox="1">
            <a:spLocks noGrp="1"/>
          </p:cNvSpPr>
          <p:nvPr>
            <p:ph type="dt" idx="10"/>
          </p:nvPr>
        </p:nvSpPr>
        <p:spPr>
          <a:xfrm>
            <a:off x="11082856" y="6540259"/>
            <a:ext cx="863092"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6" name="Google Shape;16;p1"/>
          <p:cNvSpPr txBox="1">
            <a:spLocks noGrp="1"/>
          </p:cNvSpPr>
          <p:nvPr>
            <p:ph type="sldNum" idx="12"/>
          </p:nvPr>
        </p:nvSpPr>
        <p:spPr>
          <a:xfrm>
            <a:off x="11389759" y="6194533"/>
            <a:ext cx="556189"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Book Antiqua"/>
                <a:ea typeface="Book Antiqua"/>
                <a:cs typeface="Book Antiqua"/>
                <a:sym typeface="Book Antiqua"/>
              </a:defRPr>
            </a:lvl1pPr>
            <a:lvl2pPr marL="0" marR="0" lvl="1" indent="0" algn="r" rtl="0">
              <a:spcBef>
                <a:spcPts val="0"/>
              </a:spcBef>
              <a:buNone/>
              <a:defRPr sz="1100" b="0" i="0" u="none" strike="noStrike" cap="none">
                <a:solidFill>
                  <a:schemeClr val="dk1"/>
                </a:solidFill>
                <a:latin typeface="Book Antiqua"/>
                <a:ea typeface="Book Antiqua"/>
                <a:cs typeface="Book Antiqua"/>
                <a:sym typeface="Book Antiqua"/>
              </a:defRPr>
            </a:lvl2pPr>
            <a:lvl3pPr marL="0" marR="0" lvl="2" indent="0" algn="r" rtl="0">
              <a:spcBef>
                <a:spcPts val="0"/>
              </a:spcBef>
              <a:buNone/>
              <a:defRPr sz="1100" b="0" i="0" u="none" strike="noStrike" cap="none">
                <a:solidFill>
                  <a:schemeClr val="dk1"/>
                </a:solidFill>
                <a:latin typeface="Book Antiqua"/>
                <a:ea typeface="Book Antiqua"/>
                <a:cs typeface="Book Antiqua"/>
                <a:sym typeface="Book Antiqua"/>
              </a:defRPr>
            </a:lvl3pPr>
            <a:lvl4pPr marL="0" marR="0" lvl="3" indent="0" algn="r" rtl="0">
              <a:spcBef>
                <a:spcPts val="0"/>
              </a:spcBef>
              <a:buNone/>
              <a:defRPr sz="1100" b="0" i="0" u="none" strike="noStrike" cap="none">
                <a:solidFill>
                  <a:schemeClr val="dk1"/>
                </a:solidFill>
                <a:latin typeface="Book Antiqua"/>
                <a:ea typeface="Book Antiqua"/>
                <a:cs typeface="Book Antiqua"/>
                <a:sym typeface="Book Antiqua"/>
              </a:defRPr>
            </a:lvl4pPr>
            <a:lvl5pPr marL="0" marR="0" lvl="4" indent="0" algn="r" rtl="0">
              <a:spcBef>
                <a:spcPts val="0"/>
              </a:spcBef>
              <a:buNone/>
              <a:defRPr sz="1100" b="0" i="0" u="none" strike="noStrike" cap="none">
                <a:solidFill>
                  <a:schemeClr val="dk1"/>
                </a:solidFill>
                <a:latin typeface="Book Antiqua"/>
                <a:ea typeface="Book Antiqua"/>
                <a:cs typeface="Book Antiqua"/>
                <a:sym typeface="Book Antiqua"/>
              </a:defRPr>
            </a:lvl5pPr>
            <a:lvl6pPr marL="0" marR="0" lvl="5" indent="0" algn="r" rtl="0">
              <a:spcBef>
                <a:spcPts val="0"/>
              </a:spcBef>
              <a:buNone/>
              <a:defRPr sz="1100" b="0" i="0" u="none" strike="noStrike" cap="none">
                <a:solidFill>
                  <a:schemeClr val="dk1"/>
                </a:solidFill>
                <a:latin typeface="Book Antiqua"/>
                <a:ea typeface="Book Antiqua"/>
                <a:cs typeface="Book Antiqua"/>
                <a:sym typeface="Book Antiqua"/>
              </a:defRPr>
            </a:lvl6pPr>
            <a:lvl7pPr marL="0" marR="0" lvl="6" indent="0" algn="r" rtl="0">
              <a:spcBef>
                <a:spcPts val="0"/>
              </a:spcBef>
              <a:buNone/>
              <a:defRPr sz="1100" b="0" i="0" u="none" strike="noStrike" cap="none">
                <a:solidFill>
                  <a:schemeClr val="dk1"/>
                </a:solidFill>
                <a:latin typeface="Book Antiqua"/>
                <a:ea typeface="Book Antiqua"/>
                <a:cs typeface="Book Antiqua"/>
                <a:sym typeface="Book Antiqua"/>
              </a:defRPr>
            </a:lvl7pPr>
            <a:lvl8pPr marL="0" marR="0" lvl="7" indent="0" algn="r" rtl="0">
              <a:spcBef>
                <a:spcPts val="0"/>
              </a:spcBef>
              <a:buNone/>
              <a:defRPr sz="1100" b="0" i="0" u="none" strike="noStrike" cap="none">
                <a:solidFill>
                  <a:schemeClr val="dk1"/>
                </a:solidFill>
                <a:latin typeface="Book Antiqua"/>
                <a:ea typeface="Book Antiqua"/>
                <a:cs typeface="Book Antiqua"/>
                <a:sym typeface="Book Antiqua"/>
              </a:defRPr>
            </a:lvl8pPr>
            <a:lvl9pPr marL="0" marR="0" lvl="8" indent="0" algn="r" rtl="0">
              <a:spcBef>
                <a:spcPts val="0"/>
              </a:spcBef>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grpSp>
        <p:nvGrpSpPr>
          <p:cNvPr id="17" name="Google Shape;17;p1"/>
          <p:cNvGrpSpPr/>
          <p:nvPr/>
        </p:nvGrpSpPr>
        <p:grpSpPr>
          <a:xfrm>
            <a:off x="409999" y="6145347"/>
            <a:ext cx="10769110" cy="647012"/>
            <a:chOff x="265619" y="1014883"/>
            <a:chExt cx="11004165" cy="647012"/>
          </a:xfrm>
        </p:grpSpPr>
        <p:pic>
          <p:nvPicPr>
            <p:cNvPr id="18" name="Google Shape;18;p1"/>
            <p:cNvPicPr preferRelativeResize="0"/>
            <p:nvPr/>
          </p:nvPicPr>
          <p:blipFill rotWithShape="1">
            <a:blip r:embed="rId8">
              <a:alphaModFix/>
            </a:blip>
            <a:srcRect/>
            <a:stretch/>
          </p:blipFill>
          <p:spPr>
            <a:xfrm>
              <a:off x="4322070" y="1205706"/>
              <a:ext cx="621434" cy="456189"/>
            </a:xfrm>
            <a:prstGeom prst="rect">
              <a:avLst/>
            </a:prstGeom>
            <a:noFill/>
            <a:ln>
              <a:noFill/>
            </a:ln>
          </p:spPr>
        </p:pic>
        <p:pic>
          <p:nvPicPr>
            <p:cNvPr id="19" name="Google Shape;19;p1"/>
            <p:cNvPicPr preferRelativeResize="0"/>
            <p:nvPr/>
          </p:nvPicPr>
          <p:blipFill rotWithShape="1">
            <a:blip r:embed="rId9">
              <a:alphaModFix/>
            </a:blip>
            <a:srcRect/>
            <a:stretch/>
          </p:blipFill>
          <p:spPr>
            <a:xfrm>
              <a:off x="1021612" y="1092446"/>
              <a:ext cx="639711" cy="569449"/>
            </a:xfrm>
            <a:prstGeom prst="rect">
              <a:avLst/>
            </a:prstGeom>
            <a:noFill/>
            <a:ln>
              <a:noFill/>
            </a:ln>
          </p:spPr>
        </p:pic>
        <p:pic>
          <p:nvPicPr>
            <p:cNvPr id="20" name="Google Shape;20;p1"/>
            <p:cNvPicPr preferRelativeResize="0"/>
            <p:nvPr/>
          </p:nvPicPr>
          <p:blipFill rotWithShape="1">
            <a:blip r:embed="rId10">
              <a:alphaModFix/>
            </a:blip>
            <a:srcRect/>
            <a:stretch/>
          </p:blipFill>
          <p:spPr>
            <a:xfrm>
              <a:off x="6028770" y="1086154"/>
              <a:ext cx="560509" cy="575741"/>
            </a:xfrm>
            <a:prstGeom prst="rect">
              <a:avLst/>
            </a:prstGeom>
            <a:noFill/>
            <a:ln>
              <a:noFill/>
            </a:ln>
          </p:spPr>
        </p:pic>
        <p:pic>
          <p:nvPicPr>
            <p:cNvPr id="21" name="Google Shape;21;p1"/>
            <p:cNvPicPr preferRelativeResize="0"/>
            <p:nvPr/>
          </p:nvPicPr>
          <p:blipFill rotWithShape="1">
            <a:blip r:embed="rId11">
              <a:alphaModFix/>
            </a:blip>
            <a:srcRect/>
            <a:stretch/>
          </p:blipFill>
          <p:spPr>
            <a:xfrm>
              <a:off x="2755634" y="1137656"/>
              <a:ext cx="633756" cy="524239"/>
            </a:xfrm>
            <a:prstGeom prst="rect">
              <a:avLst/>
            </a:prstGeom>
            <a:noFill/>
            <a:ln>
              <a:noFill/>
            </a:ln>
          </p:spPr>
        </p:pic>
        <p:pic>
          <p:nvPicPr>
            <p:cNvPr id="22" name="Google Shape;22;p1"/>
            <p:cNvPicPr preferRelativeResize="0"/>
            <p:nvPr/>
          </p:nvPicPr>
          <p:blipFill rotWithShape="1">
            <a:blip r:embed="rId12">
              <a:alphaModFix/>
            </a:blip>
            <a:srcRect/>
            <a:stretch/>
          </p:blipFill>
          <p:spPr>
            <a:xfrm>
              <a:off x="6796632" y="1119369"/>
              <a:ext cx="560631" cy="542526"/>
            </a:xfrm>
            <a:prstGeom prst="rect">
              <a:avLst/>
            </a:prstGeom>
            <a:noFill/>
            <a:ln>
              <a:noFill/>
            </a:ln>
          </p:spPr>
        </p:pic>
        <p:pic>
          <p:nvPicPr>
            <p:cNvPr id="23" name="Google Shape;23;p1"/>
            <p:cNvPicPr preferRelativeResize="0"/>
            <p:nvPr/>
          </p:nvPicPr>
          <p:blipFill rotWithShape="1">
            <a:blip r:embed="rId9">
              <a:alphaModFix/>
            </a:blip>
            <a:srcRect/>
            <a:stretch/>
          </p:blipFill>
          <p:spPr>
            <a:xfrm>
              <a:off x="7564616" y="1244333"/>
              <a:ext cx="688601" cy="417562"/>
            </a:xfrm>
            <a:prstGeom prst="rect">
              <a:avLst/>
            </a:prstGeom>
            <a:noFill/>
            <a:ln>
              <a:noFill/>
            </a:ln>
          </p:spPr>
        </p:pic>
        <p:pic>
          <p:nvPicPr>
            <p:cNvPr id="24" name="Google Shape;24;p1"/>
            <p:cNvPicPr preferRelativeResize="0"/>
            <p:nvPr/>
          </p:nvPicPr>
          <p:blipFill rotWithShape="1">
            <a:blip r:embed="rId13">
              <a:alphaModFix/>
            </a:blip>
            <a:srcRect/>
            <a:stretch/>
          </p:blipFill>
          <p:spPr>
            <a:xfrm>
              <a:off x="9922894" y="1131560"/>
              <a:ext cx="554537" cy="530335"/>
            </a:xfrm>
            <a:prstGeom prst="rect">
              <a:avLst/>
            </a:prstGeom>
            <a:noFill/>
            <a:ln>
              <a:noFill/>
            </a:ln>
          </p:spPr>
        </p:pic>
        <p:pic>
          <p:nvPicPr>
            <p:cNvPr id="25" name="Google Shape;25;p1"/>
            <p:cNvPicPr preferRelativeResize="0"/>
            <p:nvPr/>
          </p:nvPicPr>
          <p:blipFill rotWithShape="1">
            <a:blip r:embed="rId14">
              <a:alphaModFix/>
            </a:blip>
            <a:srcRect/>
            <a:stretch/>
          </p:blipFill>
          <p:spPr>
            <a:xfrm>
              <a:off x="10684778" y="1134608"/>
              <a:ext cx="585006" cy="527287"/>
            </a:xfrm>
            <a:prstGeom prst="rect">
              <a:avLst/>
            </a:prstGeom>
            <a:noFill/>
            <a:ln>
              <a:noFill/>
            </a:ln>
          </p:spPr>
        </p:pic>
        <p:pic>
          <p:nvPicPr>
            <p:cNvPr id="26" name="Google Shape;26;p1"/>
            <p:cNvPicPr preferRelativeResize="0"/>
            <p:nvPr/>
          </p:nvPicPr>
          <p:blipFill rotWithShape="1">
            <a:blip r:embed="rId15">
              <a:alphaModFix/>
            </a:blip>
            <a:srcRect/>
            <a:stretch/>
          </p:blipFill>
          <p:spPr>
            <a:xfrm>
              <a:off x="3596743" y="1235189"/>
              <a:ext cx="517974" cy="426706"/>
            </a:xfrm>
            <a:prstGeom prst="rect">
              <a:avLst/>
            </a:prstGeom>
            <a:noFill/>
            <a:ln>
              <a:noFill/>
            </a:ln>
          </p:spPr>
        </p:pic>
        <p:pic>
          <p:nvPicPr>
            <p:cNvPr id="27" name="Google Shape;27;p1"/>
            <p:cNvPicPr preferRelativeResize="0"/>
            <p:nvPr/>
          </p:nvPicPr>
          <p:blipFill rotWithShape="1">
            <a:blip r:embed="rId16">
              <a:alphaModFix/>
            </a:blip>
            <a:srcRect b="45666"/>
            <a:stretch/>
          </p:blipFill>
          <p:spPr>
            <a:xfrm>
              <a:off x="265619" y="1014883"/>
              <a:ext cx="548640" cy="647011"/>
            </a:xfrm>
            <a:prstGeom prst="rect">
              <a:avLst/>
            </a:prstGeom>
            <a:noFill/>
            <a:ln>
              <a:noFill/>
            </a:ln>
          </p:spPr>
        </p:pic>
        <p:pic>
          <p:nvPicPr>
            <p:cNvPr id="28" name="Google Shape;28;p1"/>
            <p:cNvPicPr preferRelativeResize="0"/>
            <p:nvPr/>
          </p:nvPicPr>
          <p:blipFill rotWithShape="1">
            <a:blip r:embed="rId17">
              <a:alphaModFix/>
            </a:blip>
            <a:srcRect t="57587"/>
            <a:stretch/>
          </p:blipFill>
          <p:spPr>
            <a:xfrm>
              <a:off x="1868676" y="1123009"/>
              <a:ext cx="679605" cy="538886"/>
            </a:xfrm>
            <a:prstGeom prst="rect">
              <a:avLst/>
            </a:prstGeom>
            <a:noFill/>
            <a:ln>
              <a:noFill/>
            </a:ln>
          </p:spPr>
        </p:pic>
        <p:pic>
          <p:nvPicPr>
            <p:cNvPr id="29" name="Google Shape;29;p1"/>
            <p:cNvPicPr preferRelativeResize="0"/>
            <p:nvPr/>
          </p:nvPicPr>
          <p:blipFill rotWithShape="1">
            <a:blip r:embed="rId18">
              <a:alphaModFix/>
            </a:blip>
            <a:srcRect/>
            <a:stretch/>
          </p:blipFill>
          <p:spPr>
            <a:xfrm>
              <a:off x="5150857" y="1177390"/>
              <a:ext cx="670560" cy="484505"/>
            </a:xfrm>
            <a:prstGeom prst="rect">
              <a:avLst/>
            </a:prstGeom>
            <a:noFill/>
            <a:ln>
              <a:noFill/>
            </a:ln>
          </p:spPr>
        </p:pic>
        <p:pic>
          <p:nvPicPr>
            <p:cNvPr id="30" name="Google Shape;30;p1"/>
            <p:cNvPicPr preferRelativeResize="0"/>
            <p:nvPr/>
          </p:nvPicPr>
          <p:blipFill rotWithShape="1">
            <a:blip r:embed="rId19">
              <a:alphaModFix/>
            </a:blip>
            <a:srcRect/>
            <a:stretch/>
          </p:blipFill>
          <p:spPr>
            <a:xfrm>
              <a:off x="8460570" y="1143909"/>
              <a:ext cx="450719" cy="517986"/>
            </a:xfrm>
            <a:prstGeom prst="rect">
              <a:avLst/>
            </a:prstGeom>
            <a:noFill/>
            <a:ln>
              <a:noFill/>
            </a:ln>
          </p:spPr>
        </p:pic>
        <p:pic>
          <p:nvPicPr>
            <p:cNvPr id="31" name="Google Shape;31;p1"/>
            <p:cNvPicPr preferRelativeResize="0"/>
            <p:nvPr/>
          </p:nvPicPr>
          <p:blipFill rotWithShape="1">
            <a:blip r:embed="rId20">
              <a:alphaModFix/>
            </a:blip>
            <a:srcRect/>
            <a:stretch/>
          </p:blipFill>
          <p:spPr>
            <a:xfrm>
              <a:off x="9118642" y="1241412"/>
              <a:ext cx="596899" cy="42048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7" r:id="rId1"/>
    <p:sldLayoutId id="2147483659" r:id="rId2"/>
    <p:sldLayoutId id="2147483660" r:id="rId3"/>
    <p:sldLayoutId id="2147483661" r:id="rId4"/>
    <p:sldLayoutId id="2147483663" r:id="rId5"/>
    <p:sldLayoutId id="2147483664"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mailto:OSE.Support@ped.nm.gov" TargetMode="External"/><Relationship Id="rId5" Type="http://schemas.openxmlformats.org/officeDocument/2006/relationships/hyperlink" Target="mailto:Grad.Questions@ped.nm.gov" TargetMode="External"/><Relationship Id="rId4" Type="http://schemas.openxmlformats.org/officeDocument/2006/relationships/hyperlink" Target="mailto:PED.Assessment@ped.nm.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mlegis.gov/Sessions/24%20Regular/final/HB0171.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ebnew.ped.state.nm.us/wp-content/uploads/2024/03/HB171_DOC_Requirements_Change_Memo.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ebnew.ped.state.nm.us/bureaus/instructional-materials/new-mexico-content-standard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txBox="1">
            <a:spLocks noGrp="1"/>
          </p:cNvSpPr>
          <p:nvPr>
            <p:ph type="ctrTitle"/>
          </p:nvPr>
        </p:nvSpPr>
        <p:spPr>
          <a:xfrm>
            <a:off x="578075" y="1089875"/>
            <a:ext cx="6919500" cy="270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A3D4B"/>
              </a:buClr>
              <a:buSzPts val="5400"/>
              <a:buFont typeface="Calibri"/>
              <a:buNone/>
            </a:pPr>
            <a:r>
              <a:rPr lang="en-US" b="1" i="0" dirty="0">
                <a:solidFill>
                  <a:schemeClr val="dk2"/>
                </a:solidFill>
              </a:rPr>
              <a:t>Graduation Requirements</a:t>
            </a:r>
            <a:br>
              <a:rPr lang="en-US" b="1" i="0" dirty="0">
                <a:solidFill>
                  <a:schemeClr val="dk2"/>
                </a:solidFill>
              </a:rPr>
            </a:br>
            <a:r>
              <a:rPr lang="en-US" b="1" i="0" dirty="0">
                <a:solidFill>
                  <a:srgbClr val="168A90"/>
                </a:solidFill>
              </a:rPr>
              <a:t>HB171</a:t>
            </a:r>
            <a:endParaRPr b="1" dirty="0">
              <a:solidFill>
                <a:srgbClr val="168A90"/>
              </a:solidFill>
            </a:endParaRPr>
          </a:p>
        </p:txBody>
      </p:sp>
      <p:sp>
        <p:nvSpPr>
          <p:cNvPr id="109" name="Google Shape;109;p14"/>
          <p:cNvSpPr txBox="1">
            <a:spLocks noGrp="1"/>
          </p:cNvSpPr>
          <p:nvPr>
            <p:ph type="subTitle" idx="1"/>
          </p:nvPr>
        </p:nvSpPr>
        <p:spPr>
          <a:xfrm>
            <a:off x="578075" y="4075171"/>
            <a:ext cx="7290000" cy="1219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endParaRPr sz="1800" dirty="0">
              <a:solidFill>
                <a:schemeClr val="dk2"/>
              </a:solidFill>
            </a:endParaRPr>
          </a:p>
          <a:p>
            <a:pPr marL="0" lvl="0" indent="0" algn="l" rtl="0">
              <a:lnSpc>
                <a:spcPct val="100000"/>
              </a:lnSpc>
              <a:spcBef>
                <a:spcPts val="0"/>
              </a:spcBef>
              <a:spcAft>
                <a:spcPts val="0"/>
              </a:spcAft>
              <a:buSzPts val="2400"/>
              <a:buNone/>
            </a:pPr>
            <a:r>
              <a:rPr lang="en-US" sz="1800" dirty="0">
                <a:solidFill>
                  <a:schemeClr val="dk2"/>
                </a:solidFill>
              </a:rPr>
              <a:t>Judy Cruz, Education Administrator</a:t>
            </a:r>
            <a:endParaRPr sz="1800" dirty="0"/>
          </a:p>
          <a:p>
            <a:pPr marL="0" lvl="0" indent="0" algn="l" rtl="0">
              <a:lnSpc>
                <a:spcPct val="100000"/>
              </a:lnSpc>
              <a:spcBef>
                <a:spcPts val="0"/>
              </a:spcBef>
              <a:spcAft>
                <a:spcPts val="0"/>
              </a:spcAft>
              <a:buSzPts val="2400"/>
              <a:buNone/>
            </a:pPr>
            <a:r>
              <a:rPr lang="en-US" sz="1800" dirty="0">
                <a:solidFill>
                  <a:schemeClr val="dk2"/>
                </a:solidFill>
              </a:rPr>
              <a:t>College and Career Readiness Bureau (CCRB)</a:t>
            </a:r>
            <a:endParaRPr sz="1800" dirty="0"/>
          </a:p>
        </p:txBody>
      </p:sp>
      <p:sp>
        <p:nvSpPr>
          <p:cNvPr id="110" name="Google Shape;110;p14"/>
          <p:cNvSpPr/>
          <p:nvPr/>
        </p:nvSpPr>
        <p:spPr>
          <a:xfrm>
            <a:off x="693325" y="6127136"/>
            <a:ext cx="6216749" cy="4616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400" b="0" i="1" u="none" strike="noStrike" cap="none">
                <a:solidFill>
                  <a:srgbClr val="048A81"/>
                </a:solidFill>
                <a:latin typeface="Calibri"/>
                <a:ea typeface="Calibri"/>
                <a:cs typeface="Calibri"/>
                <a:sym typeface="Calibri"/>
              </a:rPr>
              <a:t>Investing for tomorrow, delivering today. </a:t>
            </a:r>
            <a:endParaRPr sz="1200" b="0" i="0" u="none" strike="noStrike" cap="none">
              <a:solidFill>
                <a:srgbClr val="000000"/>
              </a:solidFill>
              <a:latin typeface="Arial"/>
              <a:ea typeface="Arial"/>
              <a:cs typeface="Arial"/>
              <a:sym typeface="Arial"/>
            </a:endParaRPr>
          </a:p>
        </p:txBody>
      </p:sp>
      <p:sp>
        <p:nvSpPr>
          <p:cNvPr id="111" name="Google Shape;111;p14"/>
          <p:cNvSpPr txBox="1"/>
          <p:nvPr/>
        </p:nvSpPr>
        <p:spPr>
          <a:xfrm>
            <a:off x="578075" y="2936388"/>
            <a:ext cx="4554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800" i="1">
                <a:latin typeface="Calibri"/>
                <a:ea typeface="Calibri"/>
                <a:cs typeface="Calibri"/>
                <a:sym typeface="Calibri"/>
              </a:rPr>
              <a:t>February 12</a:t>
            </a:r>
            <a:r>
              <a:rPr lang="en-US" sz="1800" b="0" i="1" u="none" strike="noStrike" cap="none">
                <a:solidFill>
                  <a:srgbClr val="000000"/>
                </a:solidFill>
                <a:latin typeface="Calibri"/>
                <a:ea typeface="Calibri"/>
                <a:cs typeface="Calibri"/>
                <a:sym typeface="Calibri"/>
              </a:rPr>
              <a:t>, 2025</a:t>
            </a:r>
            <a:endParaRPr sz="1800" b="0" i="1" u="none" strike="noStrike" cap="none">
              <a:solidFill>
                <a:srgbClr val="000000"/>
              </a:solidFill>
              <a:latin typeface="Calibri"/>
              <a:ea typeface="Calibri"/>
              <a:cs typeface="Calibri"/>
              <a:sym typeface="Calibri"/>
            </a:endParaRPr>
          </a:p>
        </p:txBody>
      </p:sp>
      <p:sp>
        <p:nvSpPr>
          <p:cNvPr id="112" name="Google Shape;112;p14"/>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a:t>
            </a:fld>
            <a:endParaRPr/>
          </a:p>
        </p:txBody>
      </p:sp>
      <p:pic>
        <p:nvPicPr>
          <p:cNvPr id="113" name="Google Shape;113;p14"/>
          <p:cNvPicPr preferRelativeResize="0"/>
          <p:nvPr/>
        </p:nvPicPr>
        <p:blipFill rotWithShape="1">
          <a:blip r:embed="rId3">
            <a:alphaModFix/>
          </a:blip>
          <a:srcRect/>
          <a:stretch/>
        </p:blipFill>
        <p:spPr>
          <a:xfrm>
            <a:off x="7900386" y="272335"/>
            <a:ext cx="4240359" cy="50223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456175" y="315409"/>
            <a:ext cx="9601200" cy="1036800"/>
          </a:xfrm>
          <a:prstGeom prst="rect">
            <a:avLst/>
          </a:prstGeom>
        </p:spPr>
        <p:txBody>
          <a:bodyPr spcFirstLastPara="1" wrap="square" lIns="91425" tIns="45700" rIns="91425" bIns="45700" anchor="b" anchorCtr="0">
            <a:noAutofit/>
          </a:bodyPr>
          <a:lstStyle/>
          <a:p>
            <a:pPr marL="0" lvl="0" indent="0" algn="ctr" rtl="0">
              <a:lnSpc>
                <a:spcPct val="115000"/>
              </a:lnSpc>
              <a:spcBef>
                <a:spcPts val="0"/>
              </a:spcBef>
              <a:spcAft>
                <a:spcPts val="0"/>
              </a:spcAft>
              <a:buNone/>
            </a:pPr>
            <a:r>
              <a:rPr lang="en-US" sz="2600" b="1" dirty="0"/>
              <a:t>CORE CREDIT FOR:</a:t>
            </a:r>
            <a:endParaRPr sz="2600" b="1" dirty="0"/>
          </a:p>
          <a:p>
            <a:pPr marL="0" lvl="0" indent="0" algn="ctr" rtl="0">
              <a:lnSpc>
                <a:spcPct val="115000"/>
              </a:lnSpc>
              <a:spcBef>
                <a:spcPts val="0"/>
              </a:spcBef>
              <a:spcAft>
                <a:spcPts val="0"/>
              </a:spcAft>
              <a:buNone/>
            </a:pPr>
            <a:r>
              <a:rPr lang="en-US" sz="2600" b="1" dirty="0"/>
              <a:t>WORK-BASED LEARNING (WBL) COURSES </a:t>
            </a:r>
            <a:endParaRPr dirty="0"/>
          </a:p>
        </p:txBody>
      </p:sp>
      <p:sp>
        <p:nvSpPr>
          <p:cNvPr id="209" name="Google Shape;209;p25"/>
          <p:cNvSpPr txBox="1">
            <a:spLocks noGrp="1"/>
          </p:cNvSpPr>
          <p:nvPr>
            <p:ph type="body" idx="1"/>
          </p:nvPr>
        </p:nvSpPr>
        <p:spPr>
          <a:xfrm>
            <a:off x="1295400" y="1666400"/>
            <a:ext cx="9601200" cy="43434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sz="4000" dirty="0">
                <a:solidFill>
                  <a:schemeClr val="dk2"/>
                </a:solidFill>
              </a:rPr>
              <a:t>3 Paths</a:t>
            </a:r>
            <a:endParaRPr sz="4000" dirty="0">
              <a:solidFill>
                <a:schemeClr val="dk2"/>
              </a:solidFill>
            </a:endParaRPr>
          </a:p>
          <a:p>
            <a:pPr marL="457200" lvl="0" indent="-368300" algn="l" rtl="0">
              <a:lnSpc>
                <a:spcPct val="115000"/>
              </a:lnSpc>
              <a:spcBef>
                <a:spcPts val="1200"/>
              </a:spcBef>
              <a:spcAft>
                <a:spcPts val="0"/>
              </a:spcAft>
              <a:buClr>
                <a:schemeClr val="dk2"/>
              </a:buClr>
              <a:buSzPct val="100000"/>
              <a:buAutoNum type="arabicPeriod"/>
            </a:pPr>
            <a:r>
              <a:rPr lang="en-US" sz="3200" dirty="0">
                <a:solidFill>
                  <a:schemeClr val="dk2"/>
                </a:solidFill>
              </a:rPr>
              <a:t>Course Content Standards Crosswalk</a:t>
            </a:r>
            <a:endParaRPr sz="3200" dirty="0">
              <a:solidFill>
                <a:schemeClr val="dk2"/>
              </a:solidFill>
            </a:endParaRPr>
          </a:p>
          <a:p>
            <a:pPr marL="457200" lvl="0" indent="-368300" algn="l" rtl="0">
              <a:lnSpc>
                <a:spcPct val="115000"/>
              </a:lnSpc>
              <a:spcBef>
                <a:spcPts val="0"/>
              </a:spcBef>
              <a:spcAft>
                <a:spcPts val="0"/>
              </a:spcAft>
              <a:buClr>
                <a:schemeClr val="dk2"/>
              </a:buClr>
              <a:buSzPct val="100000"/>
              <a:buAutoNum type="arabicPeriod"/>
            </a:pPr>
            <a:r>
              <a:rPr lang="en-US" sz="3200" dirty="0">
                <a:solidFill>
                  <a:schemeClr val="dk2"/>
                </a:solidFill>
              </a:rPr>
              <a:t>Mastery Scores</a:t>
            </a:r>
            <a:endParaRPr sz="3200" dirty="0">
              <a:solidFill>
                <a:schemeClr val="dk2"/>
              </a:solidFill>
            </a:endParaRPr>
          </a:p>
          <a:p>
            <a:pPr marL="457200" lvl="0" indent="-368300" algn="l" rtl="0">
              <a:lnSpc>
                <a:spcPct val="115000"/>
              </a:lnSpc>
              <a:spcBef>
                <a:spcPts val="0"/>
              </a:spcBef>
              <a:spcAft>
                <a:spcPts val="0"/>
              </a:spcAft>
              <a:buClr>
                <a:schemeClr val="dk2"/>
              </a:buClr>
              <a:buSzPct val="100000"/>
              <a:buAutoNum type="arabicPeriod"/>
            </a:pPr>
            <a:r>
              <a:rPr lang="en-US" sz="3200" dirty="0">
                <a:solidFill>
                  <a:schemeClr val="dk2"/>
                </a:solidFill>
              </a:rPr>
              <a:t>CTE WBL Capstone Completer Course</a:t>
            </a:r>
            <a:endParaRPr sz="3200" dirty="0">
              <a:solidFill>
                <a:schemeClr val="dk2"/>
              </a:solidFill>
            </a:endParaRPr>
          </a:p>
          <a:p>
            <a:pPr marL="0" lvl="0" indent="0" algn="l" rtl="0">
              <a:lnSpc>
                <a:spcPct val="115000"/>
              </a:lnSpc>
              <a:spcBef>
                <a:spcPts val="1200"/>
              </a:spcBef>
              <a:spcAft>
                <a:spcPts val="0"/>
              </a:spcAft>
              <a:buNone/>
            </a:pPr>
            <a:endParaRPr sz="7200" b="1" dirty="0">
              <a:solidFill>
                <a:srgbClr val="002060"/>
              </a:solidFill>
            </a:endParaRPr>
          </a:p>
          <a:p>
            <a:pPr marL="0" lvl="0" indent="0" algn="l" rtl="0">
              <a:lnSpc>
                <a:spcPct val="115000"/>
              </a:lnSpc>
              <a:spcBef>
                <a:spcPts val="1200"/>
              </a:spcBef>
              <a:spcAft>
                <a:spcPts val="0"/>
              </a:spcAft>
              <a:buNone/>
            </a:pPr>
            <a:endParaRPr sz="7200" b="1" dirty="0">
              <a:solidFill>
                <a:srgbClr val="002060"/>
              </a:solidFill>
            </a:endParaRPr>
          </a:p>
          <a:p>
            <a:pPr marL="0" lvl="0" indent="0" algn="l" rtl="0">
              <a:lnSpc>
                <a:spcPct val="115000"/>
              </a:lnSpc>
              <a:spcBef>
                <a:spcPts val="1200"/>
              </a:spcBef>
              <a:spcAft>
                <a:spcPts val="0"/>
              </a:spcAft>
              <a:buNone/>
            </a:pPr>
            <a:endParaRPr sz="1800" dirty="0">
              <a:solidFill>
                <a:schemeClr val="dk2"/>
              </a:solidFill>
            </a:endParaRPr>
          </a:p>
          <a:p>
            <a:pPr marL="0" lvl="0" indent="0" algn="l" rtl="0">
              <a:spcBef>
                <a:spcPts val="1800"/>
              </a:spcBef>
              <a:spcAft>
                <a:spcPts val="0"/>
              </a:spcAft>
              <a:buNone/>
            </a:pPr>
            <a:endParaRP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1295400" y="255134"/>
            <a:ext cx="9601200" cy="10368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dirty="0"/>
              <a:t>CTE Concentrator Graduation Rates</a:t>
            </a:r>
            <a:endParaRPr dirty="0"/>
          </a:p>
        </p:txBody>
      </p:sp>
      <p:pic>
        <p:nvPicPr>
          <p:cNvPr id="218" name="Google Shape;218;p26"/>
          <p:cNvPicPr preferRelativeResize="0"/>
          <p:nvPr/>
        </p:nvPicPr>
        <p:blipFill>
          <a:blip r:embed="rId3">
            <a:alphaModFix/>
          </a:blip>
          <a:stretch>
            <a:fillRect/>
          </a:stretch>
        </p:blipFill>
        <p:spPr>
          <a:xfrm>
            <a:off x="1389700" y="1596734"/>
            <a:ext cx="9412607" cy="47782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7"/>
          <p:cNvSpPr txBox="1">
            <a:spLocks noGrp="1"/>
          </p:cNvSpPr>
          <p:nvPr>
            <p:ph type="title"/>
          </p:nvPr>
        </p:nvSpPr>
        <p:spPr>
          <a:xfrm>
            <a:off x="1295400" y="2314843"/>
            <a:ext cx="9601200" cy="1036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US"/>
              <a:t>Add a Slide Title - 4</a:t>
            </a:r>
            <a:endParaRPr/>
          </a:p>
        </p:txBody>
      </p:sp>
      <p:pic>
        <p:nvPicPr>
          <p:cNvPr id="225" name="Google Shape;225;p27"/>
          <p:cNvPicPr preferRelativeResize="0"/>
          <p:nvPr/>
        </p:nvPicPr>
        <p:blipFill rotWithShape="1">
          <a:blip r:embed="rId3">
            <a:alphaModFix/>
          </a:blip>
          <a:srcRect t="23846" b="34457"/>
          <a:stretch/>
        </p:blipFill>
        <p:spPr>
          <a:xfrm>
            <a:off x="2896275" y="1959125"/>
            <a:ext cx="8000325" cy="1876400"/>
          </a:xfrm>
          <a:prstGeom prst="rect">
            <a:avLst/>
          </a:prstGeom>
          <a:noFill/>
          <a:ln>
            <a:noFill/>
          </a:ln>
        </p:spPr>
      </p:pic>
      <p:pic>
        <p:nvPicPr>
          <p:cNvPr id="226" name="Google Shape;226;p27"/>
          <p:cNvPicPr preferRelativeResize="0"/>
          <p:nvPr/>
        </p:nvPicPr>
        <p:blipFill>
          <a:blip r:embed="rId4">
            <a:alphaModFix/>
          </a:blip>
          <a:stretch>
            <a:fillRect/>
          </a:stretch>
        </p:blipFill>
        <p:spPr>
          <a:xfrm>
            <a:off x="3371225" y="3835525"/>
            <a:ext cx="7050426" cy="2431625"/>
          </a:xfrm>
          <a:prstGeom prst="rect">
            <a:avLst/>
          </a:prstGeom>
          <a:noFill/>
          <a:ln>
            <a:noFill/>
          </a:ln>
        </p:spPr>
      </p:pic>
      <p:sp>
        <p:nvSpPr>
          <p:cNvPr id="227" name="Google Shape;227;p27"/>
          <p:cNvSpPr txBox="1"/>
          <p:nvPr/>
        </p:nvSpPr>
        <p:spPr>
          <a:xfrm>
            <a:off x="1676075" y="2360175"/>
            <a:ext cx="2311500" cy="9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3A3D4B"/>
                </a:solidFill>
                <a:latin typeface="Calibri"/>
                <a:ea typeface="Calibri"/>
                <a:cs typeface="Calibri"/>
                <a:sym typeface="Calibri"/>
              </a:rPr>
              <a:t>THEN</a:t>
            </a:r>
            <a:endParaRPr sz="2400" b="1">
              <a:solidFill>
                <a:srgbClr val="3A3D4B"/>
              </a:solidFill>
              <a:latin typeface="Calibri"/>
              <a:ea typeface="Calibri"/>
              <a:cs typeface="Calibri"/>
              <a:sym typeface="Calibri"/>
            </a:endParaRPr>
          </a:p>
        </p:txBody>
      </p:sp>
      <p:sp>
        <p:nvSpPr>
          <p:cNvPr id="228" name="Google Shape;228;p27"/>
          <p:cNvSpPr txBox="1"/>
          <p:nvPr/>
        </p:nvSpPr>
        <p:spPr>
          <a:xfrm>
            <a:off x="1716250" y="4505988"/>
            <a:ext cx="2311500" cy="9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3A3D4B"/>
                </a:solidFill>
                <a:latin typeface="Calibri"/>
                <a:ea typeface="Calibri"/>
                <a:cs typeface="Calibri"/>
                <a:sym typeface="Calibri"/>
              </a:rPr>
              <a:t>NOW</a:t>
            </a:r>
            <a:endParaRPr sz="2400" b="1">
              <a:solidFill>
                <a:srgbClr val="3A3D4B"/>
              </a:solidFill>
              <a:latin typeface="Calibri"/>
              <a:ea typeface="Calibri"/>
              <a:cs typeface="Calibri"/>
              <a:sym typeface="Calibri"/>
            </a:endParaRPr>
          </a:p>
          <a:p>
            <a:pPr marL="0" lvl="0" indent="0" algn="l" rtl="0">
              <a:spcBef>
                <a:spcPts val="0"/>
              </a:spcBef>
              <a:spcAft>
                <a:spcPts val="0"/>
              </a:spcAft>
              <a:buNone/>
            </a:pPr>
            <a:r>
              <a:rPr lang="en-US" sz="1800" b="1">
                <a:solidFill>
                  <a:srgbClr val="3A3D4B"/>
                </a:solidFill>
                <a:latin typeface="Calibri"/>
                <a:ea typeface="Calibri"/>
                <a:cs typeface="Calibri"/>
                <a:sym typeface="Calibri"/>
              </a:rPr>
              <a:t>(HB171)</a:t>
            </a:r>
            <a:endParaRPr sz="1800" b="1">
              <a:solidFill>
                <a:srgbClr val="3A3D4B"/>
              </a:solidFill>
              <a:latin typeface="Calibri"/>
              <a:ea typeface="Calibri"/>
              <a:cs typeface="Calibri"/>
              <a:sym typeface="Calibri"/>
            </a:endParaRPr>
          </a:p>
        </p:txBody>
      </p:sp>
      <p:sp>
        <p:nvSpPr>
          <p:cNvPr id="229" name="Google Shape;229;p27"/>
          <p:cNvSpPr txBox="1"/>
          <p:nvPr/>
        </p:nvSpPr>
        <p:spPr>
          <a:xfrm>
            <a:off x="626300" y="503850"/>
            <a:ext cx="11189780" cy="784800"/>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4300" dirty="0">
                <a:solidFill>
                  <a:schemeClr val="lt1"/>
                </a:solidFill>
                <a:latin typeface="Calibri"/>
                <a:ea typeface="Calibri"/>
                <a:cs typeface="Calibri"/>
                <a:sym typeface="Calibri"/>
              </a:rPr>
              <a:t>Shifting the Perspective of Competency </a:t>
            </a:r>
            <a:endParaRPr sz="1900" dirty="0"/>
          </a:p>
        </p:txBody>
      </p:sp>
      <p:cxnSp>
        <p:nvCxnSpPr>
          <p:cNvPr id="230" name="Google Shape;230;p27"/>
          <p:cNvCxnSpPr/>
          <p:nvPr/>
        </p:nvCxnSpPr>
        <p:spPr>
          <a:xfrm>
            <a:off x="1526225" y="4006350"/>
            <a:ext cx="10101300" cy="20100"/>
          </a:xfrm>
          <a:prstGeom prst="straightConnector1">
            <a:avLst/>
          </a:prstGeom>
          <a:noFill/>
          <a:ln w="38100" cap="flat" cmpd="sng">
            <a:solidFill>
              <a:srgbClr val="048A81"/>
            </a:solidFill>
            <a:prstDash val="solid"/>
            <a:round/>
            <a:headEnd type="none" w="med" len="med"/>
            <a:tailEnd type="none" w="med" len="med"/>
          </a:ln>
        </p:spPr>
      </p:cxnSp>
      <p:sp>
        <p:nvSpPr>
          <p:cNvPr id="231" name="Google Shape;231;p27"/>
          <p:cNvSpPr txBox="1"/>
          <p:nvPr/>
        </p:nvSpPr>
        <p:spPr>
          <a:xfrm>
            <a:off x="1676075" y="5731050"/>
            <a:ext cx="8705400" cy="49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3A3D4B"/>
                </a:solidFill>
                <a:latin typeface="Calibri"/>
                <a:ea typeface="Calibri"/>
                <a:cs typeface="Calibri"/>
                <a:sym typeface="Calibri"/>
              </a:rPr>
              <a:t>6.29.1 NMAC, General Provisions</a:t>
            </a:r>
            <a:r>
              <a:rPr lang="en-US" b="1" dirty="0">
                <a:solidFill>
                  <a:schemeClr val="dk2"/>
                </a:solidFill>
                <a:latin typeface="Calibri"/>
                <a:ea typeface="Calibri"/>
                <a:cs typeface="Calibri"/>
                <a:sym typeface="Calibri"/>
              </a:rPr>
              <a:t>         </a:t>
            </a:r>
            <a:endParaRPr b="1" dirty="0">
              <a:solidFill>
                <a:schemeClr val="dk2"/>
              </a:solidFill>
              <a:latin typeface="Calibri"/>
              <a:ea typeface="Calibri"/>
              <a:cs typeface="Calibri"/>
              <a:sym typeface="Calibri"/>
            </a:endParaRPr>
          </a:p>
          <a:p>
            <a:pPr marL="0" lvl="0" indent="0" algn="l" rtl="0">
              <a:spcBef>
                <a:spcPts val="0"/>
              </a:spcBef>
              <a:spcAft>
                <a:spcPts val="0"/>
              </a:spcAft>
              <a:buNone/>
            </a:pPr>
            <a:r>
              <a:rPr lang="en-US" i="1" dirty="0">
                <a:solidFill>
                  <a:schemeClr val="dk2"/>
                </a:solidFill>
                <a:latin typeface="Calibri"/>
                <a:ea typeface="Calibri"/>
                <a:cs typeface="Calibri"/>
                <a:sym typeface="Calibri"/>
              </a:rPr>
              <a:t>Final examination.  A final examination shall be administered to all students in all courses offered for credit.</a:t>
            </a:r>
            <a:endParaRPr i="1" dirty="0">
              <a:solidFill>
                <a:srgbClr val="3A3D4B"/>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txBox="1">
            <a:spLocks noGrp="1"/>
          </p:cNvSpPr>
          <p:nvPr>
            <p:ph type="title"/>
          </p:nvPr>
        </p:nvSpPr>
        <p:spPr>
          <a:xfrm>
            <a:off x="511362" y="471712"/>
            <a:ext cx="11169300" cy="6618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dirty="0"/>
              <a:t>Quick Response Code</a:t>
            </a:r>
            <a:endParaRPr dirty="0"/>
          </a:p>
        </p:txBody>
      </p:sp>
      <p:pic>
        <p:nvPicPr>
          <p:cNvPr id="248" name="Google Shape;248;p29"/>
          <p:cNvPicPr preferRelativeResize="0"/>
          <p:nvPr/>
        </p:nvPicPr>
        <p:blipFill>
          <a:blip r:embed="rId3">
            <a:alphaModFix/>
          </a:blip>
          <a:stretch>
            <a:fillRect/>
          </a:stretch>
        </p:blipFill>
        <p:spPr>
          <a:xfrm>
            <a:off x="3826725" y="1796375"/>
            <a:ext cx="4710349" cy="42768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0"/>
          <p:cNvSpPr txBox="1">
            <a:spLocks noGrp="1"/>
          </p:cNvSpPr>
          <p:nvPr>
            <p:ph type="title"/>
          </p:nvPr>
        </p:nvSpPr>
        <p:spPr>
          <a:xfrm>
            <a:off x="162232" y="243609"/>
            <a:ext cx="11901949" cy="1036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000"/>
              <a:buNone/>
            </a:pPr>
            <a:r>
              <a:rPr lang="en-US" sz="3600" b="1" dirty="0"/>
              <a:t>Questions?</a:t>
            </a:r>
            <a:endParaRPr sz="3600" b="1" dirty="0"/>
          </a:p>
        </p:txBody>
      </p:sp>
      <p:pic>
        <p:nvPicPr>
          <p:cNvPr id="255" name="Google Shape;255;p30"/>
          <p:cNvPicPr preferRelativeResize="0"/>
          <p:nvPr/>
        </p:nvPicPr>
        <p:blipFill rotWithShape="1">
          <a:blip r:embed="rId3">
            <a:alphaModFix/>
          </a:blip>
          <a:srcRect/>
          <a:stretch/>
        </p:blipFill>
        <p:spPr>
          <a:xfrm>
            <a:off x="7395525" y="1786750"/>
            <a:ext cx="4412649" cy="25710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58" name="Google Shape;258;p30"/>
          <p:cNvSpPr txBox="1"/>
          <p:nvPr/>
        </p:nvSpPr>
        <p:spPr>
          <a:xfrm>
            <a:off x="445075" y="2506972"/>
            <a:ext cx="7226400" cy="146805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400" b="0" i="0" u="none" strike="noStrike" cap="none" dirty="0">
                <a:solidFill>
                  <a:srgbClr val="000000"/>
                </a:solidFill>
                <a:latin typeface="ADLaM Display"/>
                <a:ea typeface="ADLaM Display"/>
                <a:cs typeface="ADLaM Display"/>
                <a:sym typeface="ADLaM Display"/>
              </a:rPr>
              <a:t>Email: </a:t>
            </a:r>
            <a:endParaRPr sz="1400" b="0" i="0" u="none" strike="noStrike" cap="none" dirty="0">
              <a:solidFill>
                <a:srgbClr val="000000"/>
              </a:solidFill>
              <a:latin typeface="ADLaM Display"/>
              <a:ea typeface="ADLaM Display"/>
              <a:cs typeface="ADLaM Display"/>
              <a:sym typeface="ADLaM Display"/>
            </a:endParaRPr>
          </a:p>
          <a:p>
            <a:pPr marL="0" marR="0" lvl="0" indent="0" algn="l" rtl="0">
              <a:lnSpc>
                <a:spcPct val="115000"/>
              </a:lnSpc>
              <a:spcBef>
                <a:spcPts val="1000"/>
              </a:spcBef>
              <a:spcAft>
                <a:spcPts val="0"/>
              </a:spcAft>
              <a:buNone/>
            </a:pPr>
            <a:r>
              <a:rPr lang="en-US" sz="1400" b="0" i="0" u="sng" strike="noStrike" cap="none" dirty="0">
                <a:solidFill>
                  <a:schemeClr val="hlink"/>
                </a:solidFill>
                <a:latin typeface="ADLaM Display"/>
                <a:ea typeface="ADLaM Display"/>
                <a:cs typeface="ADLaM Display"/>
                <a:sym typeface="ADLaM Display"/>
                <a:hlinkClick r:id="rId4"/>
              </a:rPr>
              <a:t>PED.Assessment@ped.nm.gov</a:t>
            </a:r>
            <a:r>
              <a:rPr lang="en-US" sz="1400" b="0" i="0" u="none" strike="noStrike" cap="none" dirty="0">
                <a:solidFill>
                  <a:srgbClr val="000000"/>
                </a:solidFill>
                <a:latin typeface="ADLaM Display"/>
                <a:ea typeface="ADLaM Display"/>
                <a:cs typeface="ADLaM Display"/>
                <a:sym typeface="ADLaM Display"/>
              </a:rPr>
              <a:t> for </a:t>
            </a:r>
            <a:r>
              <a:rPr lang="en-US" sz="1400" b="0" i="0" u="sng" strike="noStrike" cap="none" dirty="0">
                <a:solidFill>
                  <a:srgbClr val="000000"/>
                </a:solidFill>
                <a:latin typeface="ADLaM Display"/>
                <a:ea typeface="ADLaM Display"/>
                <a:cs typeface="ADLaM Display"/>
                <a:sym typeface="ADLaM Display"/>
              </a:rPr>
              <a:t>assessment related </a:t>
            </a:r>
            <a:r>
              <a:rPr lang="en-US" sz="1400" b="0" i="0" u="none" strike="noStrike" cap="none" dirty="0">
                <a:solidFill>
                  <a:srgbClr val="000000"/>
                </a:solidFill>
                <a:latin typeface="ADLaM Display"/>
                <a:ea typeface="ADLaM Display"/>
                <a:cs typeface="ADLaM Display"/>
                <a:sym typeface="ADLaM Display"/>
              </a:rPr>
              <a:t>questions. </a:t>
            </a:r>
            <a:endParaRPr sz="1200" b="0" i="0" u="none" strike="noStrike" cap="none" dirty="0">
              <a:solidFill>
                <a:srgbClr val="000000"/>
              </a:solidFill>
              <a:latin typeface="ADLaM Display"/>
              <a:ea typeface="ADLaM Display"/>
              <a:cs typeface="ADLaM Display"/>
              <a:sym typeface="ADLaM Display"/>
            </a:endParaRPr>
          </a:p>
          <a:p>
            <a:pPr marL="0" marR="0" lvl="0" indent="0" algn="l" rtl="0">
              <a:lnSpc>
                <a:spcPct val="115000"/>
              </a:lnSpc>
              <a:spcBef>
                <a:spcPts val="1000"/>
              </a:spcBef>
              <a:spcAft>
                <a:spcPts val="0"/>
              </a:spcAft>
              <a:buNone/>
            </a:pPr>
            <a:r>
              <a:rPr lang="en-US" sz="1400" b="0" i="0" u="sng" strike="noStrike" cap="none" dirty="0">
                <a:solidFill>
                  <a:schemeClr val="hlink"/>
                </a:solidFill>
                <a:latin typeface="ADLaM Display"/>
                <a:ea typeface="ADLaM Display"/>
                <a:cs typeface="ADLaM Display"/>
                <a:sym typeface="ADLaM Display"/>
                <a:hlinkClick r:id="rId5"/>
              </a:rPr>
              <a:t>Grad.Questions@ped.nm.gov</a:t>
            </a:r>
            <a:r>
              <a:rPr lang="en-US" sz="1400" b="0" i="0" u="none" strike="noStrike" cap="none" dirty="0">
                <a:solidFill>
                  <a:srgbClr val="000000"/>
                </a:solidFill>
                <a:latin typeface="ADLaM Display"/>
                <a:ea typeface="ADLaM Display"/>
                <a:cs typeface="ADLaM Display"/>
                <a:sym typeface="ADLaM Display"/>
              </a:rPr>
              <a:t> </a:t>
            </a:r>
            <a:r>
              <a:rPr lang="en-US" dirty="0">
                <a:latin typeface="ADLaM Display"/>
                <a:ea typeface="ADLaM Display"/>
                <a:cs typeface="ADLaM Display"/>
                <a:sym typeface="ADLaM Display"/>
              </a:rPr>
              <a:t>for </a:t>
            </a:r>
            <a:r>
              <a:rPr lang="en-US" sz="1400" b="0" i="0" u="sng" strike="noStrike" cap="none" dirty="0">
                <a:solidFill>
                  <a:srgbClr val="000000"/>
                </a:solidFill>
                <a:latin typeface="ADLaM Display"/>
                <a:ea typeface="ADLaM Display"/>
                <a:cs typeface="ADLaM Display"/>
                <a:sym typeface="ADLaM Display"/>
              </a:rPr>
              <a:t>graduation coursework</a:t>
            </a:r>
            <a:r>
              <a:rPr lang="en-US" sz="1400" b="0" i="0" u="none" strike="noStrike" cap="none" dirty="0">
                <a:solidFill>
                  <a:srgbClr val="000000"/>
                </a:solidFill>
                <a:latin typeface="ADLaM Display"/>
                <a:ea typeface="ADLaM Display"/>
                <a:cs typeface="ADLaM Display"/>
                <a:sym typeface="ADLaM Display"/>
              </a:rPr>
              <a:t> questions. </a:t>
            </a:r>
            <a:endParaRPr sz="1200" b="0" i="0" u="none" strike="noStrike" cap="none" dirty="0">
              <a:solidFill>
                <a:srgbClr val="000000"/>
              </a:solidFill>
              <a:latin typeface="ADLaM Display"/>
              <a:ea typeface="ADLaM Display"/>
              <a:cs typeface="ADLaM Display"/>
              <a:sym typeface="ADLaM Display"/>
            </a:endParaRPr>
          </a:p>
          <a:p>
            <a:pPr marL="0" marR="0" lvl="0" indent="0" algn="l" rtl="0">
              <a:lnSpc>
                <a:spcPct val="115000"/>
              </a:lnSpc>
              <a:spcBef>
                <a:spcPts val="1000"/>
              </a:spcBef>
              <a:spcAft>
                <a:spcPts val="0"/>
              </a:spcAft>
              <a:buNone/>
            </a:pPr>
            <a:r>
              <a:rPr lang="en-US" sz="1400" b="0" i="0" u="sng" strike="noStrike" cap="none" dirty="0">
                <a:solidFill>
                  <a:schemeClr val="hlink"/>
                </a:solidFill>
                <a:latin typeface="ADLaM Display"/>
                <a:ea typeface="ADLaM Display"/>
                <a:cs typeface="ADLaM Display"/>
                <a:sym typeface="ADLaM Display"/>
                <a:hlinkClick r:id="rId6"/>
              </a:rPr>
              <a:t>OSE.Support@ped.nm.gov</a:t>
            </a:r>
            <a:r>
              <a:rPr lang="en-US" sz="1400" b="0" i="0" u="none" strike="noStrike" cap="none" dirty="0">
                <a:solidFill>
                  <a:srgbClr val="000000"/>
                </a:solidFill>
                <a:latin typeface="ADLaM Display"/>
                <a:ea typeface="ADLaM Display"/>
                <a:cs typeface="ADLaM Display"/>
                <a:sym typeface="ADLaM Display"/>
              </a:rPr>
              <a:t>  for </a:t>
            </a:r>
            <a:r>
              <a:rPr lang="en-US" u="sng" dirty="0">
                <a:latin typeface="ADLaM Display"/>
                <a:ea typeface="ADLaM Display"/>
                <a:cs typeface="ADLaM Display"/>
                <a:sym typeface="ADLaM Display"/>
              </a:rPr>
              <a:t>special education</a:t>
            </a:r>
            <a:r>
              <a:rPr lang="en-US" sz="1400" b="0" i="0" u="sng" strike="noStrike" cap="none" dirty="0">
                <a:solidFill>
                  <a:srgbClr val="000000"/>
                </a:solidFill>
                <a:latin typeface="ADLaM Display"/>
                <a:ea typeface="ADLaM Display"/>
                <a:cs typeface="ADLaM Display"/>
                <a:sym typeface="ADLaM Display"/>
              </a:rPr>
              <a:t> programs of study</a:t>
            </a:r>
            <a:r>
              <a:rPr lang="en-US" sz="1400" b="0" i="0" u="none" strike="noStrike" cap="none" dirty="0">
                <a:solidFill>
                  <a:srgbClr val="000000"/>
                </a:solidFill>
                <a:latin typeface="ADLaM Display"/>
                <a:ea typeface="ADLaM Display"/>
                <a:cs typeface="ADLaM Display"/>
                <a:sym typeface="ADLaM Display"/>
              </a:rPr>
              <a:t> questions.</a:t>
            </a:r>
            <a:endParaRPr sz="1200" b="0" i="0" u="none" strike="noStrike" cap="none" dirty="0">
              <a:solidFill>
                <a:srgbClr val="000000"/>
              </a:solidFill>
              <a:latin typeface="ADLaM Display"/>
              <a:ea typeface="ADLaM Display"/>
              <a:cs typeface="ADLaM Display"/>
              <a:sym typeface="ADLaM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176981" y="255125"/>
            <a:ext cx="11857703"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3600" b="1" dirty="0"/>
              <a:t>Introduction</a:t>
            </a:r>
            <a:endParaRPr sz="3600" b="1" dirty="0"/>
          </a:p>
        </p:txBody>
      </p:sp>
      <p:sp>
        <p:nvSpPr>
          <p:cNvPr id="131" name="Google Shape;131;p16"/>
          <p:cNvSpPr txBox="1">
            <a:spLocks noGrp="1"/>
          </p:cNvSpPr>
          <p:nvPr>
            <p:ph type="body" idx="1"/>
          </p:nvPr>
        </p:nvSpPr>
        <p:spPr>
          <a:xfrm>
            <a:off x="366125" y="1814700"/>
            <a:ext cx="9651900" cy="456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SzPts val="1800"/>
              <a:buNone/>
            </a:pPr>
            <a:r>
              <a:rPr lang="en-US" sz="2800" b="0" i="0" dirty="0">
                <a:solidFill>
                  <a:schemeClr val="dk2"/>
                </a:solidFill>
              </a:rPr>
              <a:t>During the 2024 legislative session, Governor Michelle Lujan Grisham signed </a:t>
            </a:r>
            <a:r>
              <a:rPr lang="en-US" sz="2800" b="0" i="0" u="sng" dirty="0">
                <a:solidFill>
                  <a:schemeClr val="hlink"/>
                </a:solidFill>
                <a:hlinkClick r:id="rId3"/>
              </a:rPr>
              <a:t>House Bill 171, School Graduation Requirements</a:t>
            </a:r>
            <a:r>
              <a:rPr lang="en-US" sz="2800" b="0" i="0" dirty="0">
                <a:solidFill>
                  <a:schemeClr val="dk2"/>
                </a:solidFill>
              </a:rPr>
              <a:t>, updating high school graduation requirements for the first time in over a decade, with changes becoming effective for students entering ninth grade in the 2025-2026 school year. </a:t>
            </a:r>
            <a:endParaRPr dirty="0"/>
          </a:p>
          <a:p>
            <a:pPr marL="0" lvl="0" indent="0" algn="l" rtl="0">
              <a:lnSpc>
                <a:spcPct val="90000"/>
              </a:lnSpc>
              <a:spcBef>
                <a:spcPts val="1800"/>
              </a:spcBef>
              <a:spcAft>
                <a:spcPts val="0"/>
              </a:spcAft>
              <a:buSzPts val="1800"/>
              <a:buNone/>
            </a:pPr>
            <a:r>
              <a:rPr lang="en-US" sz="2800" b="0" i="0" dirty="0">
                <a:solidFill>
                  <a:schemeClr val="dk2"/>
                </a:solidFill>
              </a:rPr>
              <a:t>The new requirements include the successful completion of a minimum of 24 units aligned to the state academic content and performance standards.</a:t>
            </a:r>
            <a:endParaRPr sz="2800" dirty="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222338" y="255125"/>
            <a:ext cx="11747400"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3600" b="1" dirty="0"/>
              <a:t>Key Changes</a:t>
            </a:r>
            <a:endParaRPr sz="3600" b="1" dirty="0"/>
          </a:p>
        </p:txBody>
      </p:sp>
      <p:sp>
        <p:nvSpPr>
          <p:cNvPr id="140" name="Google Shape;140;p17"/>
          <p:cNvSpPr txBox="1">
            <a:spLocks noGrp="1"/>
          </p:cNvSpPr>
          <p:nvPr>
            <p:ph type="body" idx="1"/>
          </p:nvPr>
        </p:nvSpPr>
        <p:spPr>
          <a:xfrm>
            <a:off x="419438" y="1402976"/>
            <a:ext cx="11550300" cy="456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SzPts val="1800"/>
              <a:buNone/>
            </a:pPr>
            <a:r>
              <a:rPr lang="en-US" b="1" dirty="0">
                <a:solidFill>
                  <a:schemeClr val="dk2"/>
                </a:solidFill>
              </a:rPr>
              <a:t>CTE and WBL</a:t>
            </a:r>
            <a:endParaRPr dirty="0"/>
          </a:p>
          <a:p>
            <a:pPr marL="63500" lvl="0" indent="0" algn="l" rtl="0">
              <a:lnSpc>
                <a:spcPct val="90000"/>
              </a:lnSpc>
              <a:spcBef>
                <a:spcPts val="1800"/>
              </a:spcBef>
              <a:spcAft>
                <a:spcPts val="0"/>
              </a:spcAft>
              <a:buSzPts val="2600"/>
              <a:buNone/>
            </a:pPr>
            <a:r>
              <a:rPr lang="en-US" sz="1800" b="0" i="0" dirty="0">
                <a:solidFill>
                  <a:schemeClr val="dk2"/>
                </a:solidFill>
              </a:rPr>
              <a:t>Department-approved work-based learning, and career technical in the core content areas of English, mathematics, and science.</a:t>
            </a:r>
            <a:endParaRPr dirty="0"/>
          </a:p>
          <a:p>
            <a:pPr marL="63500" lvl="0" indent="0" algn="l" rtl="0">
              <a:lnSpc>
                <a:spcPct val="90000"/>
              </a:lnSpc>
              <a:spcBef>
                <a:spcPts val="1800"/>
              </a:spcBef>
              <a:spcAft>
                <a:spcPts val="0"/>
              </a:spcAft>
              <a:buSzPts val="2600"/>
              <a:buNone/>
            </a:pPr>
            <a:r>
              <a:rPr lang="en-US" b="1" dirty="0">
                <a:solidFill>
                  <a:schemeClr val="dk2"/>
                </a:solidFill>
              </a:rPr>
              <a:t>Removal of Requirements</a:t>
            </a:r>
            <a:endParaRPr dirty="0"/>
          </a:p>
          <a:p>
            <a:pPr marL="457200" lvl="0" indent="-342900" algn="l" rtl="0">
              <a:lnSpc>
                <a:spcPct val="90000"/>
              </a:lnSpc>
              <a:spcBef>
                <a:spcPts val="1800"/>
              </a:spcBef>
              <a:spcAft>
                <a:spcPts val="0"/>
              </a:spcAft>
              <a:buSzPts val="1800"/>
              <a:buFont typeface="Arial"/>
              <a:buChar char="•"/>
            </a:pPr>
            <a:r>
              <a:rPr lang="en-US" sz="1800" b="0" i="0" dirty="0">
                <a:solidFill>
                  <a:schemeClr val="dk2"/>
                </a:solidFill>
              </a:rPr>
              <a:t>Removal of Algebra 2 as a requirement, although it must still be offered as a mathematics course. </a:t>
            </a:r>
            <a:endParaRPr sz="1800" dirty="0">
              <a:solidFill>
                <a:schemeClr val="dk2"/>
              </a:solidFill>
            </a:endParaRPr>
          </a:p>
          <a:p>
            <a:pPr marL="457200" lvl="0" indent="-342900" algn="l" rtl="0">
              <a:lnSpc>
                <a:spcPct val="90000"/>
              </a:lnSpc>
              <a:spcBef>
                <a:spcPts val="1800"/>
              </a:spcBef>
              <a:spcAft>
                <a:spcPts val="0"/>
              </a:spcAft>
              <a:buSzPts val="1800"/>
              <a:buFont typeface="Arial"/>
              <a:buChar char="•"/>
            </a:pPr>
            <a:r>
              <a:rPr lang="en-US" sz="1800" b="0" i="0" dirty="0">
                <a:solidFill>
                  <a:schemeClr val="dk2"/>
                </a:solidFill>
              </a:rPr>
              <a:t>Removal of the required Advanced Placement®, honors, dual credit or distance learning units, although a student’s opportunity to take these courses shall not be affected. </a:t>
            </a:r>
            <a:endParaRPr sz="1800" dirty="0">
              <a:solidFill>
                <a:schemeClr val="dk2"/>
              </a:solidFill>
            </a:endParaRPr>
          </a:p>
          <a:p>
            <a:pPr marL="63500" lvl="0" indent="0" algn="l" rtl="0">
              <a:lnSpc>
                <a:spcPct val="90000"/>
              </a:lnSpc>
              <a:spcBef>
                <a:spcPts val="1800"/>
              </a:spcBef>
              <a:spcAft>
                <a:spcPts val="0"/>
              </a:spcAft>
              <a:buSzPts val="2600"/>
              <a:buNone/>
            </a:pPr>
            <a:r>
              <a:rPr lang="en-US" b="1" dirty="0">
                <a:solidFill>
                  <a:schemeClr val="dk2"/>
                </a:solidFill>
              </a:rPr>
              <a:t>Credits Prior to High School</a:t>
            </a:r>
            <a:endParaRPr dirty="0"/>
          </a:p>
          <a:p>
            <a:pPr marL="63500" lvl="0" indent="0" algn="l" rtl="0">
              <a:lnSpc>
                <a:spcPct val="90000"/>
              </a:lnSpc>
              <a:spcBef>
                <a:spcPts val="1800"/>
              </a:spcBef>
              <a:spcAft>
                <a:spcPts val="0"/>
              </a:spcAft>
              <a:buSzPts val="2600"/>
              <a:buNone/>
            </a:pPr>
            <a:r>
              <a:rPr lang="en-US" sz="1800" b="0" i="0" dirty="0">
                <a:solidFill>
                  <a:schemeClr val="dk2"/>
                </a:solidFill>
              </a:rPr>
              <a:t>Units prior to enrolling in high school that shall satisfy unit requirements to earn a New Mexico diploma of excellence include:</a:t>
            </a:r>
            <a:endParaRPr dirty="0"/>
          </a:p>
          <a:p>
            <a:pPr marL="63500" lvl="0" indent="0" algn="l" rtl="0">
              <a:lnSpc>
                <a:spcPct val="90000"/>
              </a:lnSpc>
              <a:spcBef>
                <a:spcPts val="1800"/>
              </a:spcBef>
              <a:spcAft>
                <a:spcPts val="0"/>
              </a:spcAft>
              <a:buSzPts val="2600"/>
              <a:buNone/>
            </a:pPr>
            <a:r>
              <a:rPr lang="en-US" sz="1800" dirty="0">
                <a:solidFill>
                  <a:schemeClr val="dk2"/>
                </a:solidFill>
              </a:rPr>
              <a:t>Health, Algebra 1, and Geometry</a:t>
            </a:r>
            <a:endParaRPr sz="1800" i="0" dirty="0">
              <a:solidFill>
                <a:schemeClr val="dk2"/>
              </a:solidFill>
            </a:endParaRPr>
          </a:p>
          <a:p>
            <a:pPr marL="63500" lvl="0" indent="0" algn="l" rtl="0">
              <a:lnSpc>
                <a:spcPct val="90000"/>
              </a:lnSpc>
              <a:spcBef>
                <a:spcPts val="1800"/>
              </a:spcBef>
              <a:spcAft>
                <a:spcPts val="0"/>
              </a:spcAft>
              <a:buSzPts val="26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8"/>
          <p:cNvSpPr txBox="1">
            <a:spLocks noGrp="1"/>
          </p:cNvSpPr>
          <p:nvPr>
            <p:ph type="title"/>
          </p:nvPr>
        </p:nvSpPr>
        <p:spPr>
          <a:xfrm>
            <a:off x="287350" y="255125"/>
            <a:ext cx="11747400"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3600" b="1" dirty="0"/>
              <a:t>Key Changes</a:t>
            </a:r>
            <a:endParaRPr sz="3600" b="1" dirty="0"/>
          </a:p>
        </p:txBody>
      </p:sp>
      <p:sp>
        <p:nvSpPr>
          <p:cNvPr id="149" name="Google Shape;149;p18"/>
          <p:cNvSpPr txBox="1">
            <a:spLocks noGrp="1"/>
          </p:cNvSpPr>
          <p:nvPr>
            <p:ph type="body" idx="1"/>
          </p:nvPr>
        </p:nvSpPr>
        <p:spPr>
          <a:xfrm>
            <a:off x="154263" y="1544995"/>
            <a:ext cx="12013500" cy="5104200"/>
          </a:xfrm>
          <a:prstGeom prst="rect">
            <a:avLst/>
          </a:prstGeom>
          <a:noFill/>
          <a:ln>
            <a:noFill/>
          </a:ln>
        </p:spPr>
        <p:txBody>
          <a:bodyPr spcFirstLastPara="1" wrap="square" lIns="91425" tIns="45700" rIns="91425" bIns="45700" anchor="t" anchorCtr="0">
            <a:noAutofit/>
          </a:bodyPr>
          <a:lstStyle/>
          <a:p>
            <a:pPr marL="63500" lvl="0" indent="0" algn="l" rtl="0">
              <a:lnSpc>
                <a:spcPct val="90000"/>
              </a:lnSpc>
              <a:spcBef>
                <a:spcPts val="1800"/>
              </a:spcBef>
              <a:spcAft>
                <a:spcPts val="0"/>
              </a:spcAft>
              <a:buSzPts val="2600"/>
              <a:buNone/>
            </a:pPr>
            <a:r>
              <a:rPr lang="en-US" sz="2000" b="1" dirty="0">
                <a:solidFill>
                  <a:schemeClr val="dk2"/>
                </a:solidFill>
              </a:rPr>
              <a:t>Student Choice</a:t>
            </a:r>
            <a:endParaRPr sz="2000" dirty="0"/>
          </a:p>
          <a:p>
            <a:pPr marL="457200" lvl="0" indent="-342900" algn="l" rtl="0">
              <a:lnSpc>
                <a:spcPct val="129166"/>
              </a:lnSpc>
              <a:spcBef>
                <a:spcPts val="0"/>
              </a:spcBef>
              <a:spcAft>
                <a:spcPts val="0"/>
              </a:spcAft>
              <a:buSzPts val="1800"/>
              <a:buFont typeface="Calibri"/>
              <a:buChar char="•"/>
            </a:pPr>
            <a:r>
              <a:rPr lang="en-US" sz="1600" i="0" dirty="0">
                <a:solidFill>
                  <a:srgbClr val="000000"/>
                </a:solidFill>
              </a:rPr>
              <a:t>Electives shall include a two-unit pathway of concentration of the student’s choice in a language other than English, including American Sign Language (ASL); fine arts; health; military career preparation; career technical education, community or service learning, capstone courses, work-based learning courses; </a:t>
            </a:r>
            <a:endParaRPr sz="1600" dirty="0">
              <a:solidFill>
                <a:srgbClr val="000000"/>
              </a:solidFill>
            </a:endParaRPr>
          </a:p>
          <a:p>
            <a:pPr marL="457200" lvl="0" indent="-342900" algn="l" rtl="0">
              <a:lnSpc>
                <a:spcPct val="129166"/>
              </a:lnSpc>
              <a:spcBef>
                <a:spcPts val="0"/>
              </a:spcBef>
              <a:spcAft>
                <a:spcPts val="0"/>
              </a:spcAft>
              <a:buSzPts val="1800"/>
              <a:buFont typeface="Calibri"/>
              <a:buChar char="•"/>
            </a:pPr>
            <a:r>
              <a:rPr lang="en-US" sz="1600" dirty="0">
                <a:solidFill>
                  <a:srgbClr val="000000"/>
                </a:solidFill>
              </a:rPr>
              <a:t>P</a:t>
            </a:r>
            <a:r>
              <a:rPr lang="en-US" sz="1600" i="0" dirty="0">
                <a:solidFill>
                  <a:srgbClr val="000000"/>
                </a:solidFill>
              </a:rPr>
              <a:t>rovided that financial literacy and computer science shall be offered as electives. </a:t>
            </a:r>
            <a:endParaRPr sz="1600" dirty="0">
              <a:solidFill>
                <a:srgbClr val="FFFFFF"/>
              </a:solidFill>
            </a:endParaRPr>
          </a:p>
          <a:p>
            <a:pPr marL="63500" lvl="0" indent="0" algn="l" rtl="0">
              <a:lnSpc>
                <a:spcPct val="90000"/>
              </a:lnSpc>
              <a:spcBef>
                <a:spcPts val="1800"/>
              </a:spcBef>
              <a:spcAft>
                <a:spcPts val="0"/>
              </a:spcAft>
              <a:buSzPts val="2600"/>
              <a:buNone/>
            </a:pPr>
            <a:r>
              <a:rPr lang="en-US" sz="2000" b="1" dirty="0"/>
              <a:t>LEA Choice</a:t>
            </a:r>
            <a:endParaRPr sz="2000" dirty="0"/>
          </a:p>
          <a:p>
            <a:pPr marL="63500" lvl="0" indent="0" algn="l" rtl="0">
              <a:lnSpc>
                <a:spcPct val="90000"/>
              </a:lnSpc>
              <a:spcBef>
                <a:spcPts val="1800"/>
              </a:spcBef>
              <a:spcAft>
                <a:spcPts val="0"/>
              </a:spcAft>
              <a:buSzPts val="2600"/>
              <a:buNone/>
            </a:pPr>
            <a:r>
              <a:rPr lang="en-US" sz="1600" b="0" i="0" dirty="0">
                <a:solidFill>
                  <a:srgbClr val="000000"/>
                </a:solidFill>
              </a:rPr>
              <a:t>Two units set by each local school board or governing body that meet department academic content and performance standards.</a:t>
            </a:r>
            <a:endParaRPr sz="1600" dirty="0"/>
          </a:p>
          <a:p>
            <a:pPr marL="63500" lvl="0" indent="0" algn="l" rtl="0">
              <a:lnSpc>
                <a:spcPct val="90000"/>
              </a:lnSpc>
              <a:spcBef>
                <a:spcPts val="1800"/>
              </a:spcBef>
              <a:spcAft>
                <a:spcPts val="0"/>
              </a:spcAft>
              <a:buSzPts val="2600"/>
              <a:buNone/>
            </a:pPr>
            <a:r>
              <a:rPr lang="en-US" sz="2000" b="1" dirty="0"/>
              <a:t>Demonstration of Competency</a:t>
            </a:r>
            <a:endParaRPr sz="2000" dirty="0"/>
          </a:p>
          <a:p>
            <a:pPr marL="63500" lvl="0" indent="0" algn="l" rtl="0">
              <a:lnSpc>
                <a:spcPct val="90000"/>
              </a:lnSpc>
              <a:spcBef>
                <a:spcPts val="1800"/>
              </a:spcBef>
              <a:spcAft>
                <a:spcPts val="0"/>
              </a:spcAft>
              <a:buSzPts val="2600"/>
              <a:buNone/>
            </a:pPr>
            <a:r>
              <a:rPr lang="en-US" sz="1600" b="0" i="0" u="sng" dirty="0">
                <a:solidFill>
                  <a:schemeClr val="hlink"/>
                </a:solidFill>
                <a:hlinkClick r:id="rId3"/>
              </a:rPr>
              <a:t>Removal of the state required demonstrations of competency</a:t>
            </a:r>
            <a:r>
              <a:rPr lang="en-US" sz="1600" b="0" i="0" dirty="0">
                <a:solidFill>
                  <a:srgbClr val="000000"/>
                </a:solidFill>
              </a:rPr>
              <a:t> in five core subject areas (i.e., mathematics, reading and language arts, writing, social studies, and science). Although high school students must still participate in the state's required Every Student Succeeds Act (ESSA) assessments, the additional requirement of demonstrating competency in five core subject areas is no longer necessary.</a:t>
            </a:r>
            <a:endParaRPr sz="1600" dirty="0"/>
          </a:p>
          <a:p>
            <a:pPr marL="63500" lvl="0" indent="0" algn="l" rtl="0">
              <a:lnSpc>
                <a:spcPct val="90000"/>
              </a:lnSpc>
              <a:spcBef>
                <a:spcPts val="1800"/>
              </a:spcBef>
              <a:spcAft>
                <a:spcPts val="0"/>
              </a:spcAft>
              <a:buSzPts val="2600"/>
              <a:buNone/>
            </a:pPr>
            <a:endParaRPr sz="2000" dirty="0"/>
          </a:p>
        </p:txBody>
      </p:sp>
      <p:sp>
        <p:nvSpPr>
          <p:cNvPr id="151" name="Google Shape;151;p18"/>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Investing for tomorrow, delivering today.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title"/>
          </p:nvPr>
        </p:nvSpPr>
        <p:spPr>
          <a:xfrm>
            <a:off x="287355" y="209575"/>
            <a:ext cx="7231500" cy="103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990"/>
              <a:buNone/>
            </a:pPr>
            <a:r>
              <a:rPr lang="en-US" sz="3600" b="1"/>
              <a:t>Coursework Requirements</a:t>
            </a:r>
            <a:endParaRPr sz="3600" b="1"/>
          </a:p>
        </p:txBody>
      </p:sp>
      <p:sp>
        <p:nvSpPr>
          <p:cNvPr id="158" name="Google Shape;158;p19"/>
          <p:cNvSpPr txBox="1">
            <a:spLocks noGrp="1"/>
          </p:cNvSpPr>
          <p:nvPr>
            <p:ph type="body" idx="1"/>
          </p:nvPr>
        </p:nvSpPr>
        <p:spPr>
          <a:xfrm>
            <a:off x="154300" y="1270795"/>
            <a:ext cx="12013500" cy="5104200"/>
          </a:xfrm>
          <a:prstGeom prst="rect">
            <a:avLst/>
          </a:prstGeom>
          <a:noFill/>
          <a:ln>
            <a:noFill/>
          </a:ln>
        </p:spPr>
        <p:txBody>
          <a:bodyPr spcFirstLastPara="1" wrap="square" lIns="91425" tIns="45700" rIns="91425" bIns="45700" anchor="t" anchorCtr="0">
            <a:noAutofit/>
          </a:bodyPr>
          <a:lstStyle/>
          <a:p>
            <a:pPr marL="63500" lvl="0" indent="0" algn="l" rtl="0">
              <a:lnSpc>
                <a:spcPct val="90000"/>
              </a:lnSpc>
              <a:spcBef>
                <a:spcPts val="1800"/>
              </a:spcBef>
              <a:spcAft>
                <a:spcPts val="0"/>
              </a:spcAft>
              <a:buSzPts val="2600"/>
              <a:buNone/>
            </a:pPr>
            <a:endParaRPr/>
          </a:p>
        </p:txBody>
      </p:sp>
      <p:sp>
        <p:nvSpPr>
          <p:cNvPr id="159" name="Google Shape;159;p19"/>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5</a:t>
            </a:fld>
            <a:endParaRPr/>
          </a:p>
        </p:txBody>
      </p:sp>
      <p:pic>
        <p:nvPicPr>
          <p:cNvPr id="161" name="Google Shape;161;p19"/>
          <p:cNvPicPr preferRelativeResize="0"/>
          <p:nvPr/>
        </p:nvPicPr>
        <p:blipFill rotWithShape="1">
          <a:blip r:embed="rId3">
            <a:alphaModFix/>
          </a:blip>
          <a:srcRect/>
          <a:stretch/>
        </p:blipFill>
        <p:spPr>
          <a:xfrm>
            <a:off x="1062038" y="1495400"/>
            <a:ext cx="4991100" cy="5362600"/>
          </a:xfrm>
          <a:prstGeom prst="rect">
            <a:avLst/>
          </a:prstGeom>
          <a:noFill/>
          <a:ln>
            <a:noFill/>
          </a:ln>
        </p:spPr>
      </p:pic>
      <p:pic>
        <p:nvPicPr>
          <p:cNvPr id="162" name="Google Shape;162;p19"/>
          <p:cNvPicPr preferRelativeResize="0"/>
          <p:nvPr/>
        </p:nvPicPr>
        <p:blipFill rotWithShape="1">
          <a:blip r:embed="rId4">
            <a:alphaModFix/>
          </a:blip>
          <a:srcRect/>
          <a:stretch/>
        </p:blipFill>
        <p:spPr>
          <a:xfrm>
            <a:off x="6096000" y="628650"/>
            <a:ext cx="5076825" cy="6229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452925" y="255125"/>
            <a:ext cx="10443600" cy="103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dirty="0"/>
              <a:t>Elective Requirements</a:t>
            </a:r>
            <a:endParaRPr b="1" dirty="0"/>
          </a:p>
        </p:txBody>
      </p:sp>
      <p:sp>
        <p:nvSpPr>
          <p:cNvPr id="169" name="Google Shape;169;p20"/>
          <p:cNvSpPr txBox="1">
            <a:spLocks noGrp="1"/>
          </p:cNvSpPr>
          <p:nvPr>
            <p:ph type="body" idx="1"/>
          </p:nvPr>
        </p:nvSpPr>
        <p:spPr>
          <a:xfrm>
            <a:off x="1295400" y="1570600"/>
            <a:ext cx="9601200" cy="4343400"/>
          </a:xfrm>
          <a:prstGeom prst="rect">
            <a:avLst/>
          </a:prstGeom>
        </p:spPr>
        <p:txBody>
          <a:bodyPr spcFirstLastPara="1" wrap="square" lIns="91425" tIns="45700" rIns="91425" bIns="45700" anchor="t" anchorCtr="0">
            <a:normAutofit/>
          </a:bodyPr>
          <a:lstStyle/>
          <a:p>
            <a:pPr marL="0" lvl="0" indent="0" algn="l" rtl="0">
              <a:spcBef>
                <a:spcPts val="1800"/>
              </a:spcBef>
              <a:spcAft>
                <a:spcPts val="0"/>
              </a:spcAft>
              <a:buNone/>
            </a:pPr>
            <a:endParaRPr sz="900" b="1" dirty="0"/>
          </a:p>
          <a:p>
            <a:pPr marL="0" lvl="0" indent="0" algn="l" rtl="0">
              <a:spcBef>
                <a:spcPts val="1800"/>
              </a:spcBef>
              <a:spcAft>
                <a:spcPts val="0"/>
              </a:spcAft>
              <a:buNone/>
            </a:pPr>
            <a:r>
              <a:rPr lang="en-US" sz="2000" b="1" dirty="0"/>
              <a:t>5.5 Electives -Including a two-unit pathway concentration of the student’s choice.</a:t>
            </a:r>
            <a:endParaRPr sz="2000" b="1" dirty="0"/>
          </a:p>
          <a:p>
            <a:pPr marL="457200" lvl="0" indent="-350520" algn="l" rtl="0">
              <a:lnSpc>
                <a:spcPct val="115000"/>
              </a:lnSpc>
              <a:spcBef>
                <a:spcPts val="1800"/>
              </a:spcBef>
              <a:spcAft>
                <a:spcPts val="0"/>
              </a:spcAft>
              <a:buClr>
                <a:schemeClr val="dk2"/>
              </a:buClr>
              <a:buSzPct val="100000"/>
              <a:buChar char="•"/>
            </a:pPr>
            <a:r>
              <a:rPr lang="en-US" sz="2000" dirty="0">
                <a:solidFill>
                  <a:schemeClr val="dk2"/>
                </a:solidFill>
              </a:rPr>
              <a:t>Language other than English (including American Sign Language)</a:t>
            </a:r>
            <a:endParaRPr sz="2000" dirty="0">
              <a:solidFill>
                <a:schemeClr val="dk2"/>
              </a:solidFill>
            </a:endParaRPr>
          </a:p>
          <a:p>
            <a:pPr marL="457200" lvl="0" indent="-350520" algn="l" rtl="0">
              <a:lnSpc>
                <a:spcPct val="115000"/>
              </a:lnSpc>
              <a:spcBef>
                <a:spcPts val="0"/>
              </a:spcBef>
              <a:spcAft>
                <a:spcPts val="0"/>
              </a:spcAft>
              <a:buClr>
                <a:schemeClr val="dk2"/>
              </a:buClr>
              <a:buSzPct val="100000"/>
              <a:buChar char="•"/>
            </a:pPr>
            <a:r>
              <a:rPr lang="en-US" sz="2000" dirty="0">
                <a:solidFill>
                  <a:schemeClr val="dk2"/>
                </a:solidFill>
              </a:rPr>
              <a:t>Fine arts</a:t>
            </a:r>
            <a:endParaRPr sz="2000" dirty="0">
              <a:solidFill>
                <a:schemeClr val="dk2"/>
              </a:solidFill>
            </a:endParaRPr>
          </a:p>
          <a:p>
            <a:pPr marL="457200" lvl="0" indent="-350520" algn="l" rtl="0">
              <a:lnSpc>
                <a:spcPct val="115000"/>
              </a:lnSpc>
              <a:spcBef>
                <a:spcPts val="0"/>
              </a:spcBef>
              <a:spcAft>
                <a:spcPts val="0"/>
              </a:spcAft>
              <a:buClr>
                <a:schemeClr val="dk2"/>
              </a:buClr>
              <a:buSzPct val="100000"/>
              <a:buChar char="•"/>
            </a:pPr>
            <a:r>
              <a:rPr lang="en-US" sz="2000" dirty="0">
                <a:solidFill>
                  <a:schemeClr val="dk2"/>
                </a:solidFill>
              </a:rPr>
              <a:t>Health</a:t>
            </a:r>
            <a:endParaRPr sz="2000" dirty="0">
              <a:solidFill>
                <a:schemeClr val="dk2"/>
              </a:solidFill>
            </a:endParaRPr>
          </a:p>
          <a:p>
            <a:pPr marL="457200" lvl="0" indent="-350520" algn="l" rtl="0">
              <a:lnSpc>
                <a:spcPct val="115000"/>
              </a:lnSpc>
              <a:spcBef>
                <a:spcPts val="0"/>
              </a:spcBef>
              <a:spcAft>
                <a:spcPts val="0"/>
              </a:spcAft>
              <a:buClr>
                <a:schemeClr val="dk2"/>
              </a:buClr>
              <a:buSzPct val="100000"/>
              <a:buChar char="•"/>
            </a:pPr>
            <a:r>
              <a:rPr lang="en-US" sz="2000" dirty="0">
                <a:solidFill>
                  <a:schemeClr val="dk2"/>
                </a:solidFill>
              </a:rPr>
              <a:t>Military career preparation</a:t>
            </a:r>
            <a:endParaRPr sz="2000" dirty="0">
              <a:solidFill>
                <a:schemeClr val="dk2"/>
              </a:solidFill>
            </a:endParaRPr>
          </a:p>
          <a:p>
            <a:pPr marL="457200" lvl="0" indent="-350520" algn="l" rtl="0">
              <a:lnSpc>
                <a:spcPct val="115000"/>
              </a:lnSpc>
              <a:spcBef>
                <a:spcPts val="0"/>
              </a:spcBef>
              <a:spcAft>
                <a:spcPts val="0"/>
              </a:spcAft>
              <a:buClr>
                <a:schemeClr val="dk2"/>
              </a:buClr>
              <a:buSzPct val="100000"/>
              <a:buChar char="•"/>
            </a:pPr>
            <a:r>
              <a:rPr lang="en-US" sz="2000" dirty="0">
                <a:solidFill>
                  <a:schemeClr val="dk2"/>
                </a:solidFill>
              </a:rPr>
              <a:t>Student service learning</a:t>
            </a:r>
            <a:endParaRPr sz="2000" dirty="0">
              <a:solidFill>
                <a:schemeClr val="dk2"/>
              </a:solidFill>
            </a:endParaRPr>
          </a:p>
          <a:p>
            <a:pPr marL="457200" lvl="0" indent="-350520" algn="l" rtl="0">
              <a:lnSpc>
                <a:spcPct val="115000"/>
              </a:lnSpc>
              <a:spcBef>
                <a:spcPts val="0"/>
              </a:spcBef>
              <a:spcAft>
                <a:spcPts val="0"/>
              </a:spcAft>
              <a:buClr>
                <a:schemeClr val="dk2"/>
              </a:buClr>
              <a:buSzPct val="100000"/>
              <a:buChar char="•"/>
            </a:pPr>
            <a:r>
              <a:rPr lang="en-US" sz="2000" dirty="0">
                <a:solidFill>
                  <a:schemeClr val="dk2"/>
                </a:solidFill>
              </a:rPr>
              <a:t>Career technical education (CTE)</a:t>
            </a:r>
            <a:endParaRPr sz="2000" dirty="0">
              <a:solidFill>
                <a:schemeClr val="dk2"/>
              </a:solidFill>
            </a:endParaRPr>
          </a:p>
          <a:p>
            <a:pPr marL="457200" lvl="0" indent="-350520" algn="l" rtl="0">
              <a:lnSpc>
                <a:spcPct val="115000"/>
              </a:lnSpc>
              <a:spcBef>
                <a:spcPts val="0"/>
              </a:spcBef>
              <a:spcAft>
                <a:spcPts val="0"/>
              </a:spcAft>
              <a:buClr>
                <a:schemeClr val="dk2"/>
              </a:buClr>
              <a:buSzPct val="100000"/>
              <a:buChar char="•"/>
            </a:pPr>
            <a:r>
              <a:rPr lang="en-US" sz="2000" dirty="0">
                <a:solidFill>
                  <a:schemeClr val="dk2"/>
                </a:solidFill>
              </a:rPr>
              <a:t>Community or service learning</a:t>
            </a:r>
            <a:endParaRPr sz="2000" dirty="0">
              <a:solidFill>
                <a:schemeClr val="dk2"/>
              </a:solidFill>
            </a:endParaRPr>
          </a:p>
          <a:p>
            <a:pPr marL="457200" lvl="0" indent="-350520" algn="l" rtl="0">
              <a:lnSpc>
                <a:spcPct val="115000"/>
              </a:lnSpc>
              <a:spcBef>
                <a:spcPts val="0"/>
              </a:spcBef>
              <a:spcAft>
                <a:spcPts val="0"/>
              </a:spcAft>
              <a:buClr>
                <a:schemeClr val="dk2"/>
              </a:buClr>
              <a:buSzPct val="100000"/>
              <a:buChar char="•"/>
            </a:pPr>
            <a:r>
              <a:rPr lang="en-US" sz="2000" dirty="0">
                <a:solidFill>
                  <a:schemeClr val="dk2"/>
                </a:solidFill>
              </a:rPr>
              <a:t>Capstone course</a:t>
            </a:r>
            <a:endParaRPr sz="2000" dirty="0">
              <a:solidFill>
                <a:schemeClr val="dk2"/>
              </a:solidFill>
            </a:endParaRPr>
          </a:p>
          <a:p>
            <a:pPr marL="457200" lvl="0" indent="-350520" algn="l" rtl="0">
              <a:lnSpc>
                <a:spcPct val="115000"/>
              </a:lnSpc>
              <a:spcBef>
                <a:spcPts val="0"/>
              </a:spcBef>
              <a:spcAft>
                <a:spcPts val="0"/>
              </a:spcAft>
              <a:buClr>
                <a:schemeClr val="dk2"/>
              </a:buClr>
              <a:buSzPct val="100000"/>
              <a:buChar char="•"/>
            </a:pPr>
            <a:r>
              <a:rPr lang="en-US" sz="2000" dirty="0">
                <a:solidFill>
                  <a:schemeClr val="dk2"/>
                </a:solidFill>
              </a:rPr>
              <a:t>Work-based learning (WBL)</a:t>
            </a:r>
            <a:endParaRPr sz="2000" dirty="0">
              <a:solidFill>
                <a:schemeClr val="dk2"/>
              </a:solidFill>
            </a:endParaRPr>
          </a:p>
          <a:p>
            <a:pPr marL="0" lvl="0" indent="0" algn="l" rtl="0">
              <a:lnSpc>
                <a:spcPct val="115000"/>
              </a:lnSpc>
              <a:spcBef>
                <a:spcPts val="1200"/>
              </a:spcBef>
              <a:spcAft>
                <a:spcPts val="0"/>
              </a:spcAft>
              <a:buNone/>
            </a:pPr>
            <a:endParaRPr sz="2000" dirty="0">
              <a:solidFill>
                <a:schemeClr val="dk2"/>
              </a:solidFill>
              <a:latin typeface="Roboto"/>
              <a:ea typeface="Roboto"/>
              <a:cs typeface="Roboto"/>
              <a:sym typeface="Roboto"/>
            </a:endParaRPr>
          </a:p>
          <a:p>
            <a:pPr marL="0" lvl="0" indent="0" algn="l" rtl="0">
              <a:spcBef>
                <a:spcPts val="1800"/>
              </a:spcBef>
              <a:spcAft>
                <a:spcPts val="0"/>
              </a:spcAft>
              <a:buNone/>
            </a:pP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2"/>
          <p:cNvSpPr txBox="1">
            <a:spLocks noGrp="1"/>
          </p:cNvSpPr>
          <p:nvPr>
            <p:ph type="title"/>
          </p:nvPr>
        </p:nvSpPr>
        <p:spPr>
          <a:xfrm>
            <a:off x="447675" y="256075"/>
            <a:ext cx="11610600" cy="10368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sz="2500" b="1" dirty="0"/>
              <a:t>CORE CREDIT FOR:</a:t>
            </a:r>
            <a:endParaRPr sz="2500" b="1" dirty="0"/>
          </a:p>
          <a:p>
            <a:pPr marL="0" lvl="0" indent="0" algn="ctr" rtl="0">
              <a:lnSpc>
                <a:spcPct val="115000"/>
              </a:lnSpc>
              <a:spcBef>
                <a:spcPts val="0"/>
              </a:spcBef>
              <a:spcAft>
                <a:spcPts val="0"/>
              </a:spcAft>
              <a:buNone/>
            </a:pPr>
            <a:r>
              <a:rPr lang="en-US" sz="2500" b="1" dirty="0"/>
              <a:t>CAREER TECHNICAL EDUCATION (CTE) AND WORK-BASED LEARNING (WBL) COURSES </a:t>
            </a:r>
            <a:endParaRPr sz="2500" dirty="0"/>
          </a:p>
        </p:txBody>
      </p:sp>
      <p:sp>
        <p:nvSpPr>
          <p:cNvPr id="185" name="Google Shape;185;p22"/>
          <p:cNvSpPr txBox="1">
            <a:spLocks noGrp="1"/>
          </p:cNvSpPr>
          <p:nvPr>
            <p:ph type="body" idx="1"/>
          </p:nvPr>
        </p:nvSpPr>
        <p:spPr>
          <a:xfrm>
            <a:off x="1295400" y="1828800"/>
            <a:ext cx="9601200" cy="43434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sz="2100" dirty="0">
                <a:solidFill>
                  <a:schemeClr val="dk2"/>
                </a:solidFill>
              </a:rPr>
              <a:t>The CTE/WBL courses for core credit equivalency process outlined below must align with New Mexico’s Core Content Standards to be eligible for core credit. New Mexico’s Core Content Standards can be viewed on the PED website:</a:t>
            </a:r>
            <a:r>
              <a:rPr lang="en-US" sz="2100" dirty="0">
                <a:solidFill>
                  <a:schemeClr val="dk2"/>
                </a:solidFill>
                <a:uFill>
                  <a:noFill/>
                </a:uFill>
                <a:hlinkClick r:id="rId3">
                  <a:extLst>
                    <a:ext uri="{A12FA001-AC4F-418D-AE19-62706E023703}">
                      <ahyp:hlinkClr xmlns:ahyp="http://schemas.microsoft.com/office/drawing/2018/hyperlinkcolor" val="tx"/>
                    </a:ext>
                  </a:extLst>
                </a:hlinkClick>
              </a:rPr>
              <a:t> </a:t>
            </a:r>
            <a:r>
              <a:rPr lang="en-US" sz="2100" u="sng" dirty="0">
                <a:solidFill>
                  <a:srgbClr val="1155CC"/>
                </a:solidFill>
                <a:hlinkClick r:id="rId3">
                  <a:extLst>
                    <a:ext uri="{A12FA001-AC4F-418D-AE19-62706E023703}">
                      <ahyp:hlinkClr xmlns:ahyp="http://schemas.microsoft.com/office/drawing/2018/hyperlinkcolor" val="tx"/>
                    </a:ext>
                  </a:extLst>
                </a:hlinkClick>
              </a:rPr>
              <a:t>NM Core Content Standards – New Mexico Public Education Department</a:t>
            </a:r>
            <a:endParaRPr sz="2100" u="sng" dirty="0">
              <a:solidFill>
                <a:srgbClr val="1155CC"/>
              </a:solidFill>
            </a:endParaRPr>
          </a:p>
          <a:p>
            <a:pPr marL="0" lvl="0" indent="0" algn="l" rtl="0">
              <a:spcBef>
                <a:spcPts val="180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body" idx="1"/>
          </p:nvPr>
        </p:nvSpPr>
        <p:spPr>
          <a:xfrm>
            <a:off x="1008875" y="1733300"/>
            <a:ext cx="9601200" cy="43434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sz="2300" b="1">
                <a:solidFill>
                  <a:srgbClr val="002060"/>
                </a:solidFill>
              </a:rPr>
              <a:t>General Requirements</a:t>
            </a:r>
            <a:endParaRPr sz="2300" b="1">
              <a:solidFill>
                <a:srgbClr val="002060"/>
              </a:solidFill>
            </a:endParaRPr>
          </a:p>
          <a:p>
            <a:pPr marL="0" lvl="0" indent="0" algn="l" rtl="0">
              <a:lnSpc>
                <a:spcPct val="115000"/>
              </a:lnSpc>
              <a:spcBef>
                <a:spcPts val="1200"/>
              </a:spcBef>
              <a:spcAft>
                <a:spcPts val="0"/>
              </a:spcAft>
              <a:buNone/>
            </a:pPr>
            <a:r>
              <a:rPr lang="en-US" sz="2100">
                <a:solidFill>
                  <a:schemeClr val="dk2"/>
                </a:solidFill>
              </a:rPr>
              <a:t>Students must earn credit in the following courses with a passing grade of C or better:</a:t>
            </a:r>
            <a:endParaRPr sz="2100">
              <a:solidFill>
                <a:schemeClr val="dk2"/>
              </a:solidFill>
            </a:endParaRPr>
          </a:p>
          <a:p>
            <a:pPr marL="457200" lvl="0" indent="-355600" algn="l" rtl="0">
              <a:lnSpc>
                <a:spcPct val="115000"/>
              </a:lnSpc>
              <a:spcBef>
                <a:spcPts val="1200"/>
              </a:spcBef>
              <a:spcAft>
                <a:spcPts val="0"/>
              </a:spcAft>
              <a:buClr>
                <a:schemeClr val="dk2"/>
              </a:buClr>
              <a:buSzPts val="2000"/>
              <a:buFont typeface="Calibri"/>
              <a:buChar char="●"/>
            </a:pPr>
            <a:r>
              <a:rPr lang="en-US" sz="2100">
                <a:solidFill>
                  <a:schemeClr val="dk2"/>
                </a:solidFill>
              </a:rPr>
              <a:t>English: English 1, English 2, and English 3</a:t>
            </a:r>
            <a:endParaRPr sz="2100">
              <a:solidFill>
                <a:schemeClr val="dk2"/>
              </a:solidFill>
            </a:endParaRPr>
          </a:p>
          <a:p>
            <a:pPr marL="457200" lvl="0" indent="-355600" algn="l" rtl="0">
              <a:lnSpc>
                <a:spcPct val="115000"/>
              </a:lnSpc>
              <a:spcBef>
                <a:spcPts val="0"/>
              </a:spcBef>
              <a:spcAft>
                <a:spcPts val="0"/>
              </a:spcAft>
              <a:buClr>
                <a:schemeClr val="dk2"/>
              </a:buClr>
              <a:buSzPts val="2000"/>
              <a:buChar char="●"/>
            </a:pPr>
            <a:r>
              <a:rPr lang="en-US" sz="2100">
                <a:solidFill>
                  <a:schemeClr val="dk2"/>
                </a:solidFill>
              </a:rPr>
              <a:t>Math: Algebra 1 and Geometry </a:t>
            </a:r>
            <a:r>
              <a:rPr lang="en-US" sz="2100" b="1">
                <a:solidFill>
                  <a:schemeClr val="dk2"/>
                </a:solidFill>
              </a:rPr>
              <a:t>or</a:t>
            </a:r>
            <a:r>
              <a:rPr lang="en-US" sz="2100">
                <a:solidFill>
                  <a:schemeClr val="dk2"/>
                </a:solidFill>
              </a:rPr>
              <a:t> Integrated Math 1 and Integrated Math 2</a:t>
            </a:r>
            <a:endParaRPr sz="2100">
              <a:solidFill>
                <a:schemeClr val="dk2"/>
              </a:solidFill>
            </a:endParaRPr>
          </a:p>
          <a:p>
            <a:pPr marL="457200" lvl="0" indent="-355600" algn="l" rtl="0">
              <a:lnSpc>
                <a:spcPct val="115000"/>
              </a:lnSpc>
              <a:spcBef>
                <a:spcPts val="0"/>
              </a:spcBef>
              <a:spcAft>
                <a:spcPts val="0"/>
              </a:spcAft>
              <a:buClr>
                <a:schemeClr val="dk2"/>
              </a:buClr>
              <a:buSzPts val="2000"/>
              <a:buFont typeface="Calibri"/>
              <a:buChar char="●"/>
            </a:pPr>
            <a:r>
              <a:rPr lang="en-US" sz="2100">
                <a:solidFill>
                  <a:schemeClr val="dk2"/>
                </a:solidFill>
              </a:rPr>
              <a:t>Science: Two lab sciences</a:t>
            </a:r>
            <a:endParaRPr sz="2100">
              <a:solidFill>
                <a:schemeClr val="dk2"/>
              </a:solidFill>
            </a:endParaRPr>
          </a:p>
          <a:p>
            <a:pPr marL="0" lvl="0" indent="0" algn="l" rtl="0">
              <a:lnSpc>
                <a:spcPct val="115000"/>
              </a:lnSpc>
              <a:spcBef>
                <a:spcPts val="1200"/>
              </a:spcBef>
              <a:spcAft>
                <a:spcPts val="0"/>
              </a:spcAft>
              <a:buNone/>
            </a:pPr>
            <a:r>
              <a:rPr lang="en-US" sz="2100">
                <a:solidFill>
                  <a:schemeClr val="dk2"/>
                </a:solidFill>
              </a:rPr>
              <a:t>The CTE/WBL teacher of record must hold the proper licenses in the core content areas.</a:t>
            </a:r>
            <a:endParaRPr sz="2100">
              <a:solidFill>
                <a:schemeClr val="dk2"/>
              </a:solidFill>
            </a:endParaRPr>
          </a:p>
          <a:p>
            <a:pPr marL="0" lvl="0" indent="0" algn="l" rtl="0">
              <a:lnSpc>
                <a:spcPct val="115000"/>
              </a:lnSpc>
              <a:spcBef>
                <a:spcPts val="1200"/>
              </a:spcBef>
              <a:spcAft>
                <a:spcPts val="0"/>
              </a:spcAft>
              <a:buNone/>
            </a:pPr>
            <a:endParaRPr sz="2100">
              <a:solidFill>
                <a:schemeClr val="dk2"/>
              </a:solidFill>
            </a:endParaRPr>
          </a:p>
          <a:p>
            <a:pPr marL="0" lvl="0" indent="0" algn="l" rtl="0">
              <a:spcBef>
                <a:spcPts val="1800"/>
              </a:spcBef>
              <a:spcAft>
                <a:spcPts val="0"/>
              </a:spcAft>
              <a:buNone/>
            </a:pPr>
            <a:endParaRPr/>
          </a:p>
        </p:txBody>
      </p:sp>
      <p:sp>
        <p:nvSpPr>
          <p:cNvPr id="194" name="Google Shape;194;p23"/>
          <p:cNvSpPr txBox="1">
            <a:spLocks noGrp="1"/>
          </p:cNvSpPr>
          <p:nvPr>
            <p:ph type="title"/>
          </p:nvPr>
        </p:nvSpPr>
        <p:spPr>
          <a:xfrm>
            <a:off x="447675" y="256075"/>
            <a:ext cx="11610600" cy="10368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sz="2500" b="1"/>
              <a:t>CORE CREDIT FOR:</a:t>
            </a:r>
            <a:endParaRPr sz="2500" b="1"/>
          </a:p>
          <a:p>
            <a:pPr marL="0" lvl="0" indent="0" algn="ctr" rtl="0">
              <a:lnSpc>
                <a:spcPct val="115000"/>
              </a:lnSpc>
              <a:spcBef>
                <a:spcPts val="0"/>
              </a:spcBef>
              <a:spcAft>
                <a:spcPts val="0"/>
              </a:spcAft>
              <a:buNone/>
            </a:pPr>
            <a:r>
              <a:rPr lang="en-US" sz="2500" b="1"/>
              <a:t>CAREER TECHNICAL EDUCATION (CTE) AND WORK-BASED LEARNING (WBL) COURSES </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1093005" y="316085"/>
            <a:ext cx="10443600" cy="103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dirty="0"/>
              <a:t>Examples of Integration into Core Subjects</a:t>
            </a:r>
            <a:endParaRPr b="1" dirty="0"/>
          </a:p>
        </p:txBody>
      </p:sp>
      <p:sp>
        <p:nvSpPr>
          <p:cNvPr id="201" name="Google Shape;201;p24"/>
          <p:cNvSpPr txBox="1">
            <a:spLocks noGrp="1"/>
          </p:cNvSpPr>
          <p:nvPr>
            <p:ph type="body" idx="1"/>
          </p:nvPr>
        </p:nvSpPr>
        <p:spPr>
          <a:xfrm>
            <a:off x="1295400" y="1828800"/>
            <a:ext cx="9601200" cy="4343400"/>
          </a:xfrm>
          <a:prstGeom prst="rect">
            <a:avLst/>
          </a:prstGeom>
        </p:spPr>
        <p:txBody>
          <a:bodyPr spcFirstLastPara="1" wrap="square" lIns="91425" tIns="45700" rIns="91425" bIns="45700" anchor="t" anchorCtr="0">
            <a:normAutofit/>
          </a:bodyPr>
          <a:lstStyle/>
          <a:p>
            <a:pPr marL="457200" lvl="0" indent="-361950" algn="l" rtl="0">
              <a:lnSpc>
                <a:spcPct val="115000"/>
              </a:lnSpc>
              <a:spcBef>
                <a:spcPts val="0"/>
              </a:spcBef>
              <a:spcAft>
                <a:spcPts val="0"/>
              </a:spcAft>
              <a:buClr>
                <a:schemeClr val="dk2"/>
              </a:buClr>
              <a:buSzPts val="2100"/>
              <a:buFont typeface="Calibri"/>
              <a:buChar char="●"/>
            </a:pPr>
            <a:r>
              <a:rPr lang="en-US" sz="2100" b="1">
                <a:solidFill>
                  <a:schemeClr val="dk2"/>
                </a:solidFill>
              </a:rPr>
              <a:t>Mathematics Credits</a:t>
            </a:r>
            <a:r>
              <a:rPr lang="en-US" sz="2100">
                <a:solidFill>
                  <a:schemeClr val="dk2"/>
                </a:solidFill>
              </a:rPr>
              <a:t>: A student engaged in an accounting internship could apply their mathematical skills in real-world contexts, potentially earning math credits if the experience aligns with the academic standards for Algebra 1 and Geometry.</a:t>
            </a:r>
            <a:endParaRPr sz="2100">
              <a:solidFill>
                <a:schemeClr val="dk2"/>
              </a:solidFill>
            </a:endParaRPr>
          </a:p>
          <a:p>
            <a:pPr marL="457200" lvl="0" indent="-361950" algn="l" rtl="0">
              <a:lnSpc>
                <a:spcPct val="115000"/>
              </a:lnSpc>
              <a:spcBef>
                <a:spcPts val="0"/>
              </a:spcBef>
              <a:spcAft>
                <a:spcPts val="0"/>
              </a:spcAft>
              <a:buClr>
                <a:schemeClr val="dk2"/>
              </a:buClr>
              <a:buSzPts val="2100"/>
              <a:buFont typeface="Calibri"/>
              <a:buChar char="●"/>
            </a:pPr>
            <a:r>
              <a:rPr lang="en-US" sz="2100" b="1">
                <a:solidFill>
                  <a:schemeClr val="dk2"/>
                </a:solidFill>
              </a:rPr>
              <a:t>Science Credits</a:t>
            </a:r>
            <a:r>
              <a:rPr lang="en-US" sz="2100">
                <a:solidFill>
                  <a:schemeClr val="dk2"/>
                </a:solidFill>
              </a:rPr>
              <a:t>: Environmental science students working on conservation projects could earn science credits by applying biological and ecological concepts in fieldwork.</a:t>
            </a:r>
            <a:endParaRPr sz="2100">
              <a:solidFill>
                <a:schemeClr val="dk2"/>
              </a:solidFill>
            </a:endParaRPr>
          </a:p>
          <a:p>
            <a:pPr marL="457200" lvl="0" indent="-361950" algn="l" rtl="0">
              <a:lnSpc>
                <a:spcPct val="115000"/>
              </a:lnSpc>
              <a:spcBef>
                <a:spcPts val="0"/>
              </a:spcBef>
              <a:spcAft>
                <a:spcPts val="0"/>
              </a:spcAft>
              <a:buClr>
                <a:schemeClr val="dk2"/>
              </a:buClr>
              <a:buSzPts val="2100"/>
              <a:buChar char="●"/>
            </a:pPr>
            <a:r>
              <a:rPr lang="en-US" sz="2100" b="1">
                <a:solidFill>
                  <a:schemeClr val="dk2"/>
                </a:solidFill>
              </a:rPr>
              <a:t>English Credits</a:t>
            </a:r>
            <a:r>
              <a:rPr lang="en-US" sz="2100">
                <a:solidFill>
                  <a:schemeClr val="dk2"/>
                </a:solidFill>
              </a:rPr>
              <a:t>: Students working in communications or media roles where they create and edit written content could earn English credits if their tasks align with NM Core Content Standards.</a:t>
            </a:r>
            <a:endParaRPr sz="2100">
              <a:solidFill>
                <a:schemeClr val="dk2"/>
              </a:solidFill>
            </a:endParaRPr>
          </a:p>
          <a:p>
            <a:pPr marL="0" lvl="0" indent="0" algn="l" rtl="0">
              <a:lnSpc>
                <a:spcPct val="115000"/>
              </a:lnSpc>
              <a:spcBef>
                <a:spcPts val="1200"/>
              </a:spcBef>
              <a:spcAft>
                <a:spcPts val="0"/>
              </a:spcAft>
              <a:buClr>
                <a:schemeClr val="dk2"/>
              </a:buClr>
              <a:buSzPts val="1100"/>
              <a:buFont typeface="Arial"/>
              <a:buNone/>
            </a:pPr>
            <a:endParaRPr sz="1200">
              <a:solidFill>
                <a:schemeClr val="dk2"/>
              </a:solidFill>
              <a:latin typeface="Roboto"/>
              <a:ea typeface="Roboto"/>
              <a:cs typeface="Roboto"/>
              <a:sym typeface="Roboto"/>
            </a:endParaRPr>
          </a:p>
          <a:p>
            <a:pPr marL="0" lvl="0" indent="0" algn="l" rtl="0">
              <a:lnSpc>
                <a:spcPct val="115000"/>
              </a:lnSpc>
              <a:spcBef>
                <a:spcPts val="1200"/>
              </a:spcBef>
              <a:spcAft>
                <a:spcPts val="0"/>
              </a:spcAft>
              <a:buClr>
                <a:schemeClr val="dk2"/>
              </a:buClr>
              <a:buSzPts val="1100"/>
              <a:buFont typeface="Arial"/>
              <a:buNone/>
            </a:pPr>
            <a:endParaRPr sz="1100">
              <a:solidFill>
                <a:schemeClr val="dk2"/>
              </a:solidFill>
              <a:latin typeface="Arial"/>
              <a:ea typeface="Arial"/>
              <a:cs typeface="Arial"/>
              <a:sym typeface="Arial"/>
            </a:endParaRPr>
          </a:p>
          <a:p>
            <a:pPr marL="0" lvl="0" indent="0" algn="l" rtl="0">
              <a:spcBef>
                <a:spcPts val="1800"/>
              </a:spcBef>
              <a:spcAft>
                <a:spcPts val="0"/>
              </a:spcAft>
              <a:buNone/>
            </a:pPr>
            <a:endParaRPr/>
          </a:p>
        </p:txBody>
      </p:sp>
    </p:spTree>
  </p:cSld>
  <p:clrMapOvr>
    <a:masterClrMapping/>
  </p:clrMapOvr>
</p:sld>
</file>

<file path=ppt/theme/theme1.xml><?xml version="1.0" encoding="utf-8"?>
<a:theme xmlns:a="http://schemas.openxmlformats.org/drawingml/2006/main" name="Sales Direction 16X9">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12281</TotalTime>
  <Words>814</Words>
  <Application>Microsoft Office PowerPoint</Application>
  <PresentationFormat>Widescreen</PresentationFormat>
  <Paragraphs>93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Roboto</vt:lpstr>
      <vt:lpstr>Calibri</vt:lpstr>
      <vt:lpstr>Book Antiqua</vt:lpstr>
      <vt:lpstr>Arial</vt:lpstr>
      <vt:lpstr>ADLaM Display</vt:lpstr>
      <vt:lpstr>Sales Direction 16X9</vt:lpstr>
      <vt:lpstr>Graduation Requirements HB171</vt:lpstr>
      <vt:lpstr>Introduction</vt:lpstr>
      <vt:lpstr>Key Changes</vt:lpstr>
      <vt:lpstr>Key Changes</vt:lpstr>
      <vt:lpstr>Coursework Requirements</vt:lpstr>
      <vt:lpstr>Elective Requirements</vt:lpstr>
      <vt:lpstr>CORE CREDIT FOR: CAREER TECHNICAL EDUCATION (CTE) AND WORK-BASED LEARNING (WBL) COURSES </vt:lpstr>
      <vt:lpstr>CORE CREDIT FOR: CAREER TECHNICAL EDUCATION (CTE) AND WORK-BASED LEARNING (WBL) COURSES </vt:lpstr>
      <vt:lpstr>Examples of Integration into Core Subjects</vt:lpstr>
      <vt:lpstr>CORE CREDIT FOR: WORK-BASED LEARNING (WBL) COURSES </vt:lpstr>
      <vt:lpstr>CTE Concentrator Graduation Rates</vt:lpstr>
      <vt:lpstr>Add a Slide Title - 4</vt:lpstr>
      <vt:lpstr>Quick Response Code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Melissa DeLaurentis</dc:creator>
  <cp:lastModifiedBy>Colleen Boeder</cp:lastModifiedBy>
  <cp:revision>56</cp:revision>
  <dcterms:modified xsi:type="dcterms:W3CDTF">2025-03-11T09:12:47Z</dcterms:modified>
</cp:coreProperties>
</file>